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48" r:id="rId4"/>
  </p:sldMasterIdLst>
  <p:notesMasterIdLst>
    <p:notesMasterId r:id="rId39"/>
  </p:notesMasterIdLst>
  <p:sldIdLst>
    <p:sldId id="281" r:id="rId5"/>
    <p:sldId id="295" r:id="rId6"/>
    <p:sldId id="290" r:id="rId7"/>
    <p:sldId id="292" r:id="rId8"/>
    <p:sldId id="328" r:id="rId9"/>
    <p:sldId id="289" r:id="rId10"/>
    <p:sldId id="298" r:id="rId11"/>
    <p:sldId id="297" r:id="rId12"/>
    <p:sldId id="309" r:id="rId13"/>
    <p:sldId id="310" r:id="rId14"/>
    <p:sldId id="311" r:id="rId15"/>
    <p:sldId id="291" r:id="rId16"/>
    <p:sldId id="294" r:id="rId17"/>
    <p:sldId id="299" r:id="rId18"/>
    <p:sldId id="300" r:id="rId19"/>
    <p:sldId id="301" r:id="rId20"/>
    <p:sldId id="306" r:id="rId21"/>
    <p:sldId id="307" r:id="rId22"/>
    <p:sldId id="312" r:id="rId23"/>
    <p:sldId id="313" r:id="rId24"/>
    <p:sldId id="314" r:id="rId25"/>
    <p:sldId id="315" r:id="rId26"/>
    <p:sldId id="316" r:id="rId27"/>
    <p:sldId id="317" r:id="rId28"/>
    <p:sldId id="318" r:id="rId29"/>
    <p:sldId id="327" r:id="rId30"/>
    <p:sldId id="320" r:id="rId31"/>
    <p:sldId id="321" r:id="rId32"/>
    <p:sldId id="322" r:id="rId33"/>
    <p:sldId id="324" r:id="rId34"/>
    <p:sldId id="325" r:id="rId35"/>
    <p:sldId id="326" r:id="rId36"/>
    <p:sldId id="305" r:id="rId37"/>
    <p:sldId id="302"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34"/>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6370" autoAdjust="0"/>
  </p:normalViewPr>
  <p:slideViewPr>
    <p:cSldViewPr snapToGrid="0">
      <p:cViewPr varScale="1">
        <p:scale>
          <a:sx n="114" d="100"/>
          <a:sy n="114" d="100"/>
        </p:scale>
        <p:origin x="498" y="108"/>
      </p:cViewPr>
      <p:guideLst>
        <p:guide orient="horz" pos="2160"/>
        <p:guide pos="3840"/>
      </p:guideLst>
    </p:cSldViewPr>
  </p:slideViewPr>
  <p:outlineViewPr>
    <p:cViewPr>
      <p:scale>
        <a:sx n="33" d="100"/>
        <a:sy n="33" d="100"/>
      </p:scale>
      <p:origin x="0" y="494"/>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52ADB1-275D-430A-89EE-5C7E6CFF6FF2}" type="datetimeFigureOut">
              <a:rPr lang="en-US" smtClean="0"/>
              <a:pPr/>
              <a:t>5/12/2026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725628-3A68-42F4-BA86-981817953149}" type="slidenum">
              <a:rPr lang="en-US" smtClean="0"/>
              <a:pPr/>
              <a:t>‹#›</a:t>
            </a:fld>
            <a:endParaRPr lang="en-US" dirty="0"/>
          </a:p>
        </p:txBody>
      </p:sp>
    </p:spTree>
    <p:extLst>
      <p:ext uri="{BB962C8B-B14F-4D97-AF65-F5344CB8AC3E}">
        <p14:creationId xmlns:p14="http://schemas.microsoft.com/office/powerpoint/2010/main" val="649258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725628-3A68-42F4-BA86-981817953149}"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y-AM" sz="1200" kern="1200" dirty="0" smtClean="0">
                <a:solidFill>
                  <a:schemeClr val="tx1"/>
                </a:solidFill>
                <a:latin typeface="+mn-lt"/>
                <a:ea typeface="+mn-ea"/>
                <a:cs typeface="+mn-cs"/>
              </a:rPr>
              <a:t>Հաջորդ նկարում </a:t>
            </a:r>
            <a:r>
              <a:rPr lang="hy-AM" sz="1200" kern="1200" dirty="0">
                <a:solidFill>
                  <a:schemeClr val="tx1"/>
                </a:solidFill>
                <a:latin typeface="+mn-lt"/>
                <a:ea typeface="+mn-ea"/>
                <a:cs typeface="+mn-cs"/>
              </a:rPr>
              <a:t>ներկայացված են դոֆամինի և դոֆամինի և poly(rU) խառնուրդները կլանման սպեկտրները; Ինչպես երևում է </a:t>
            </a:r>
            <a:r>
              <a:rPr lang="hy-AM" sz="1200" kern="1200" dirty="0" smtClean="0">
                <a:solidFill>
                  <a:schemeClr val="tx1"/>
                </a:solidFill>
                <a:latin typeface="+mn-lt"/>
                <a:ea typeface="+mn-ea"/>
                <a:cs typeface="+mn-cs"/>
              </a:rPr>
              <a:t>նկարից </a:t>
            </a:r>
            <a:r>
              <a:rPr lang="hy-AM" sz="1200" kern="1200" dirty="0">
                <a:solidFill>
                  <a:schemeClr val="tx1"/>
                </a:solidFill>
                <a:latin typeface="+mn-lt"/>
                <a:ea typeface="+mn-ea"/>
                <a:cs typeface="+mn-cs"/>
              </a:rPr>
              <a:t>սպեկտրների ամպլիտուդները աճում են  դոֆամինի լուծույթը poly(rU) լուծույթով տիտրելիս:	Կլանման սպեկտրների ամպլիտուդի աճը ցույց է տալիս, որ տեղի է ունենում փոխազդեցություն դոֆամինի և poly(rU) միջև: Կարելի է եզրակացնել, որ ձևավորվում  է որոշակի կոնֆորմացիա, որը, ըստ երևույթին, կարող է փոխազդել դոֆամինի հետ։Որոշ աշխատանքներում, ինչպես նշեցինք, ցույց էր տրվել, որ դոֆամինը ցուցաբերում է որոշակի խնամակցություն ուրացիլի նկատմամբ, ուստի տրամաբանական է ենթադրել, որ կարող է տեղի ունենալ որոշակի փոխազդեցություն։ Մյուս կողմից, կլանման սպեկտրների սահունությունը ցույց է տալիս poly(rU) և դոֆամինի փոխազդեցության առկայությունը: Այս դեպքում ուսը ակնհայտորեն չի ձևավորվում, սակայն կլանման առավելագույն արժեքները 280 նմ-ից տեղափոխվում են</a:t>
            </a:r>
            <a:r>
              <a:rPr lang="en-US" sz="1200" kern="1200" baseline="0" dirty="0">
                <a:solidFill>
                  <a:schemeClr val="tx1"/>
                </a:solidFill>
                <a:latin typeface="+mn-lt"/>
                <a:ea typeface="+mn-ea"/>
                <a:cs typeface="+mn-cs"/>
              </a:rPr>
              <a:t> </a:t>
            </a:r>
            <a:r>
              <a:rPr lang="hy-AM" sz="1200" kern="1200" baseline="0" dirty="0">
                <a:solidFill>
                  <a:schemeClr val="tx1"/>
                </a:solidFill>
                <a:latin typeface="+mn-lt"/>
                <a:ea typeface="+mn-ea"/>
                <a:cs typeface="+mn-cs"/>
              </a:rPr>
              <a:t>ավելի կարճ ալիքային տիրույթ</a:t>
            </a:r>
            <a:r>
              <a:rPr lang="hy-AM" sz="1200" kern="1200" dirty="0">
                <a:solidFill>
                  <a:schemeClr val="tx1"/>
                </a:solidFill>
                <a:latin typeface="+mn-lt"/>
                <a:ea typeface="+mn-ea"/>
                <a:cs typeface="+mn-cs"/>
              </a:rPr>
              <a:t> և միջանկյալ տեղ են զբաղեցնում 260-ից 280 նմ-ի միջև:	</a:t>
            </a:r>
            <a:r>
              <a:rPr lang="hy-AM" sz="1200" b="1" kern="1200" dirty="0">
                <a:solidFill>
                  <a:schemeClr val="tx1"/>
                </a:solidFill>
                <a:latin typeface="+mn-lt"/>
                <a:ea typeface="+mn-ea"/>
                <a:cs typeface="+mn-cs"/>
              </a:rPr>
              <a:t>Կլանման սպեկտրներից հաշվարկվել է կապման հաստատունը և կապման տեղերի թիվը հաշվարկվել են Սքետչարդի մեթոդի հիման վրա:</a:t>
            </a:r>
            <a:endParaRPr lang="en-US" b="1" dirty="0"/>
          </a:p>
        </p:txBody>
      </p:sp>
      <p:sp>
        <p:nvSpPr>
          <p:cNvPr id="4" name="Slide Number Placeholder 3"/>
          <p:cNvSpPr>
            <a:spLocks noGrp="1"/>
          </p:cNvSpPr>
          <p:nvPr>
            <p:ph type="sldNum" sz="quarter" idx="10"/>
          </p:nvPr>
        </p:nvSpPr>
        <p:spPr/>
        <p:txBody>
          <a:bodyPr/>
          <a:lstStyle/>
          <a:p>
            <a:fld id="{4B725628-3A68-42F4-BA86-981817953149}" type="slidenum">
              <a:rPr lang="en-US" smtClean="0"/>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hy-AM" sz="1200" kern="1200" dirty="0">
                <a:solidFill>
                  <a:schemeClr val="tx1"/>
                </a:solidFill>
                <a:latin typeface="+mn-lt"/>
                <a:ea typeface="+mn-ea"/>
                <a:cs typeface="+mn-cs"/>
              </a:rPr>
              <a:t>Աբսորբցիոն սպեկտրոսկոպիայի մեթոդով ստացված տվյալները հաստատելու համար իրականացվել են նաև ֆլյուորեսցենտային չափումներ։ Նկ. 8 ներկայացված են դոֆամինի ֆլուորեսցենտային սպեկտրները և դոֆամինի խառնուրդը poly(rA) հետ:	Առաջին իսկ հայացքից ակնհայտ է, որ ֆլյուորեսցենտային տվյալները պահպանում են կլանման չափումների արդյունքում ստացված տվյալները, թեև փոփոխությունն այս դեպքում էական է։ Poly(rA) լուծույթով տիտրման հետ մեկտեղ ֆլյուորեսցենցիայի ինտենսիվության մաքսիմումները նվազում են:Այս փորձարարական փաստը առաջ է բերում ենթադրություն, որ գրգռված վիճակում դոֆամինը և ss-poly(rA) փոխազդում են միմյանց հետ ավելի ուժեղ, քան չգրգռված վիճակի համեմատ, սակայն դեռևս պարզ չէ, թե այս երկու նյութերից որն է ավելի գրգռված, քանի որ ss-poly(rA) նույնպես կարող է գրգռվել որոշ աստիճանով </a:t>
            </a:r>
            <a:r>
              <a:rPr lang="en-US" sz="1200" kern="1200" dirty="0">
                <a:solidFill>
                  <a:schemeClr val="tx1"/>
                </a:solidFill>
                <a:latin typeface="+mn-lt"/>
                <a:ea typeface="+mn-ea"/>
                <a:cs typeface="+mn-cs"/>
                <a:sym typeface="Symbol"/>
              </a:rPr>
              <a:t></a:t>
            </a:r>
            <a:r>
              <a:rPr lang="hy-AM" sz="1200" kern="1200" dirty="0">
                <a:solidFill>
                  <a:schemeClr val="tx1"/>
                </a:solidFill>
                <a:latin typeface="+mn-lt"/>
                <a:ea typeface="+mn-ea"/>
                <a:cs typeface="+mn-cs"/>
              </a:rPr>
              <a:t>=280 nm ալիքի երկարության դեպքում:Ինչպես երևում է նկ. 8 (ա), ֆլուորեսցենցիայի սպեկտրները նվազում են, մինչդեռ, ֆլյուորեսցենտային մաքսիմումին համապատասխան ալիքի երկարության տեղաշարժ չի գրանցվում: Նկ. 8 (բ) ներկայացված է ֆլուորեսցենտային մաքսիմումների կախվածությունը poly(rA)/դոֆամին կոնցենտրացիայի հարաբերակցությունից: Ինչպես երևում է նկ. 8 բ) ֆլուորեսցենցիայի ինտենսիվությունը նվազում է poly(rA) կոնցենտրացիայի ավելացման հետ մեկտեղ, ինչը վկայում է փոխազդեցության առկայության մասին:Այս երևույթի հնարավոր բացատրություններից մեկն այն է, որ ss-poly(rA)-ն ինչ-որ չափով գրգռվելով իր էներգիան փոխանցում է դոֆամինին, սակայն այդ անցումը կարող է տեղի ունենալ փոխազդեցության միջոցով, քանի որ, ինչպես ապացուցվեց վերոհիշյալ երկու մեթոդներով, երկու միացության միջև կարող է ձևավորվել ստատիկ կոմպլեքս:	</a:t>
            </a:r>
            <a:endParaRPr lang="en-US" dirty="0"/>
          </a:p>
        </p:txBody>
      </p:sp>
      <p:sp>
        <p:nvSpPr>
          <p:cNvPr id="4" name="Slide Number Placeholder 3"/>
          <p:cNvSpPr>
            <a:spLocks noGrp="1"/>
          </p:cNvSpPr>
          <p:nvPr>
            <p:ph type="sldNum" sz="quarter" idx="10"/>
          </p:nvPr>
        </p:nvSpPr>
        <p:spPr/>
        <p:txBody>
          <a:bodyPr/>
          <a:lstStyle/>
          <a:p>
            <a:fld id="{4B725628-3A68-42F4-BA86-981817953149}" type="slidenum">
              <a:rPr lang="en-US" smtClean="0"/>
              <a:pPr/>
              <a:t>14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y-AM" sz="1200" kern="1200" dirty="0">
                <a:solidFill>
                  <a:schemeClr val="tx1"/>
                </a:solidFill>
                <a:latin typeface="+mn-lt"/>
                <a:ea typeface="+mn-ea"/>
                <a:cs typeface="+mn-cs"/>
              </a:rPr>
              <a:t>Նկ. 9 դոֆամինի ֆլյուորեսցենտային սպեկտրները ներկայացվել են poly(rU) բացակայության և poly(rU) լուծույթով դոֆամինի լուծույթի տիտրման ժամանակ: Ինչպես երևում է նկ. 9 (ա), ֆլուորեսցենցիայի մարումը տեղի է ունենում poly(rU) կոնցենտրացիայի ավելացման հետ զուգընթաց: 9 (բ) նկարում ֆլյուորեսցենցիայի ինտենսիվության առավելագույն նվազման ցուցանիշները ներկայացված են կախված poly(rU)/դոֆամին կոնցենտրացիայի հարաբերակցությունից:	</a:t>
            </a:r>
            <a:endParaRPr lang="en-US" dirty="0"/>
          </a:p>
        </p:txBody>
      </p:sp>
      <p:sp>
        <p:nvSpPr>
          <p:cNvPr id="4" name="Slide Number Placeholder 3"/>
          <p:cNvSpPr>
            <a:spLocks noGrp="1"/>
          </p:cNvSpPr>
          <p:nvPr>
            <p:ph type="sldNum" sz="quarter" idx="10"/>
          </p:nvPr>
        </p:nvSpPr>
        <p:spPr/>
        <p:txBody>
          <a:bodyPr/>
          <a:lstStyle/>
          <a:p>
            <a:fld id="{4B725628-3A68-42F4-BA86-981817953149}" type="slidenum">
              <a:rPr lang="en-US" smtClean="0"/>
              <a:pPr/>
              <a:t>15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hy-AM" sz="1200" kern="1200" dirty="0">
                <a:solidFill>
                  <a:schemeClr val="tx1"/>
                </a:solidFill>
                <a:latin typeface="+mn-lt"/>
                <a:ea typeface="+mn-ea"/>
                <a:cs typeface="+mn-cs"/>
              </a:rPr>
              <a:t>Հիմնվելով 8-րդ և 9-րդ նկարների վրա՝ կառուցվել են Stern-Volmer կորերը դոֆամինի ֆլուորեսցենցիայի մարման համար համապատասխանաբար մշ-poly(rA) և մշ-poly(rU) միջոցով: </a:t>
            </a:r>
            <a:r>
              <a:rPr lang="hy-AM" sz="1200" kern="1200" dirty="0" smtClean="0">
                <a:solidFill>
                  <a:schemeClr val="tx1"/>
                </a:solidFill>
                <a:latin typeface="+mn-lt"/>
                <a:ea typeface="+mn-ea"/>
                <a:cs typeface="+mn-cs"/>
              </a:rPr>
              <a:t>Նկար</a:t>
            </a:r>
            <a:r>
              <a:rPr lang="en-US" sz="1200" kern="1200" dirty="0" smtClean="0">
                <a:solidFill>
                  <a:schemeClr val="tx1"/>
                </a:solidFill>
                <a:latin typeface="+mn-lt"/>
                <a:ea typeface="+mn-ea"/>
                <a:cs typeface="+mn-cs"/>
              </a:rPr>
              <a:t> </a:t>
            </a:r>
            <a:r>
              <a:rPr lang="hy-AM" sz="1200" kern="1200" dirty="0" smtClean="0">
                <a:solidFill>
                  <a:schemeClr val="tx1"/>
                </a:solidFill>
                <a:latin typeface="+mn-lt"/>
                <a:ea typeface="+mn-ea"/>
                <a:cs typeface="+mn-cs"/>
              </a:rPr>
              <a:t>բերված </a:t>
            </a:r>
            <a:r>
              <a:rPr lang="hy-AM" sz="1200" kern="1200" dirty="0">
                <a:solidFill>
                  <a:schemeClr val="tx1"/>
                </a:solidFill>
                <a:latin typeface="+mn-lt"/>
                <a:ea typeface="+mn-ea"/>
                <a:cs typeface="+mn-cs"/>
              </a:rPr>
              <a:t>են </a:t>
            </a:r>
            <a:r>
              <a:rPr lang="hy-AM" sz="1200" kern="1200" dirty="0" smtClean="0">
                <a:solidFill>
                  <a:schemeClr val="tx1"/>
                </a:solidFill>
                <a:latin typeface="+mn-lt"/>
                <a:ea typeface="+mn-ea"/>
                <a:cs typeface="+mn-cs"/>
              </a:rPr>
              <a:t>Stern-Volmer-ի </a:t>
            </a:r>
            <a:r>
              <a:rPr lang="hy-AM" sz="1200" kern="1200" dirty="0">
                <a:solidFill>
                  <a:schemeClr val="tx1"/>
                </a:solidFill>
                <a:latin typeface="+mn-lt"/>
                <a:ea typeface="+mn-ea"/>
                <a:cs typeface="+mn-cs"/>
              </a:rPr>
              <a:t>կորերը դոֆամին-ss-poly(rA) (a) և դոֆամին-ss-poly(rU) (b) </a:t>
            </a:r>
            <a:r>
              <a:rPr lang="hy-AM" sz="1200" kern="1200">
                <a:solidFill>
                  <a:schemeClr val="tx1"/>
                </a:solidFill>
                <a:latin typeface="+mn-lt"/>
                <a:ea typeface="+mn-ea"/>
                <a:cs typeface="+mn-cs"/>
              </a:rPr>
              <a:t>փոխազդեցությունների </a:t>
            </a:r>
            <a:r>
              <a:rPr lang="hy-AM" sz="1200" kern="1200" smtClean="0">
                <a:solidFill>
                  <a:schemeClr val="tx1"/>
                </a:solidFill>
                <a:latin typeface="+mn-lt"/>
                <a:ea typeface="+mn-ea"/>
                <a:cs typeface="+mn-cs"/>
              </a:rPr>
              <a:t>կորերից </a:t>
            </a:r>
            <a:r>
              <a:rPr lang="hy-AM" sz="1200" kern="1200" dirty="0">
                <a:solidFill>
                  <a:schemeClr val="tx1"/>
                </a:solidFill>
                <a:latin typeface="+mn-lt"/>
                <a:ea typeface="+mn-ea"/>
                <a:cs typeface="+mn-cs"/>
              </a:rPr>
              <a:t>հաշվարկվել են Stern-Volmer հաստատունների արժեքները՝ դոֆամինի փոխազդեցության համար ss-poly(rA) </a:t>
            </a:r>
            <a:r>
              <a:rPr lang="hy-AM" sz="1200" i="1" kern="1200" dirty="0">
                <a:solidFill>
                  <a:schemeClr val="tx1"/>
                </a:solidFill>
                <a:latin typeface="+mn-lt"/>
                <a:ea typeface="+mn-ea"/>
                <a:cs typeface="+mn-cs"/>
              </a:rPr>
              <a:t>K</a:t>
            </a:r>
            <a:r>
              <a:rPr lang="hy-AM" sz="1200" i="1" kern="1200" baseline="-25000" dirty="0">
                <a:solidFill>
                  <a:schemeClr val="tx1"/>
                </a:solidFill>
                <a:latin typeface="+mn-lt"/>
                <a:ea typeface="+mn-ea"/>
                <a:cs typeface="+mn-cs"/>
              </a:rPr>
              <a:t>SV</a:t>
            </a:r>
            <a:r>
              <a:rPr lang="hy-AM" sz="1200" kern="1200" dirty="0">
                <a:solidFill>
                  <a:schemeClr val="tx1"/>
                </a:solidFill>
                <a:latin typeface="+mn-lt"/>
                <a:ea typeface="+mn-ea"/>
                <a:cs typeface="+mn-cs"/>
              </a:rPr>
              <a:t>=7</a:t>
            </a:r>
            <a:r>
              <a:rPr lang="en-US" sz="1200" kern="1200" dirty="0">
                <a:solidFill>
                  <a:schemeClr val="tx1"/>
                </a:solidFill>
                <a:latin typeface="+mn-lt"/>
                <a:ea typeface="+mn-ea"/>
                <a:cs typeface="+mn-cs"/>
                <a:sym typeface="Symbol"/>
              </a:rPr>
              <a:t></a:t>
            </a:r>
            <a:r>
              <a:rPr lang="hy-AM" sz="1200" kern="1200" dirty="0">
                <a:solidFill>
                  <a:schemeClr val="tx1"/>
                </a:solidFill>
                <a:latin typeface="+mn-lt"/>
                <a:ea typeface="+mn-ea"/>
                <a:cs typeface="+mn-cs"/>
              </a:rPr>
              <a:t>10</a:t>
            </a:r>
            <a:r>
              <a:rPr lang="hy-AM" sz="1200" kern="1200" baseline="30000" dirty="0">
                <a:solidFill>
                  <a:schemeClr val="tx1"/>
                </a:solidFill>
                <a:latin typeface="+mn-lt"/>
                <a:ea typeface="+mn-ea"/>
                <a:cs typeface="+mn-cs"/>
              </a:rPr>
              <a:t>2</a:t>
            </a:r>
            <a:r>
              <a:rPr lang="hy-AM" sz="1200" kern="1200" dirty="0">
                <a:solidFill>
                  <a:schemeClr val="tx1"/>
                </a:solidFill>
                <a:latin typeface="+mn-lt"/>
                <a:ea typeface="+mn-ea"/>
                <a:cs typeface="+mn-cs"/>
              </a:rPr>
              <a:t> L/mole -ի հետ, մինչդեռ դոֆամինի poly(rU)-ի հետ փոխազդեցության դեպքում </a:t>
            </a:r>
            <a:r>
              <a:rPr lang="hy-AM" sz="1200" i="1" kern="1200" dirty="0">
                <a:solidFill>
                  <a:schemeClr val="tx1"/>
                </a:solidFill>
                <a:latin typeface="+mn-lt"/>
                <a:ea typeface="+mn-ea"/>
                <a:cs typeface="+mn-cs"/>
              </a:rPr>
              <a:t>K</a:t>
            </a:r>
            <a:r>
              <a:rPr lang="hy-AM" sz="1200" i="1" kern="1200" baseline="-25000" dirty="0">
                <a:solidFill>
                  <a:schemeClr val="tx1"/>
                </a:solidFill>
                <a:latin typeface="+mn-lt"/>
                <a:ea typeface="+mn-ea"/>
                <a:cs typeface="+mn-cs"/>
              </a:rPr>
              <a:t>SV</a:t>
            </a:r>
            <a:r>
              <a:rPr lang="hy-AM" sz="1200" kern="1200" dirty="0">
                <a:solidFill>
                  <a:schemeClr val="tx1"/>
                </a:solidFill>
                <a:latin typeface="+mn-lt"/>
                <a:ea typeface="+mn-ea"/>
                <a:cs typeface="+mn-cs"/>
              </a:rPr>
              <a:t>=5.3</a:t>
            </a:r>
            <a:r>
              <a:rPr lang="en-US" sz="1200" kern="1200" dirty="0">
                <a:solidFill>
                  <a:schemeClr val="tx1"/>
                </a:solidFill>
                <a:latin typeface="+mn-lt"/>
                <a:ea typeface="+mn-ea"/>
                <a:cs typeface="+mn-cs"/>
                <a:sym typeface="Symbol"/>
              </a:rPr>
              <a:t></a:t>
            </a:r>
            <a:r>
              <a:rPr lang="hy-AM" sz="1200" kern="1200" dirty="0">
                <a:solidFill>
                  <a:schemeClr val="tx1"/>
                </a:solidFill>
                <a:latin typeface="+mn-lt"/>
                <a:ea typeface="+mn-ea"/>
                <a:cs typeface="+mn-cs"/>
              </a:rPr>
              <a:t>10</a:t>
            </a:r>
            <a:r>
              <a:rPr lang="hy-AM" sz="1200" kern="1200" baseline="30000" dirty="0">
                <a:solidFill>
                  <a:schemeClr val="tx1"/>
                </a:solidFill>
                <a:latin typeface="+mn-lt"/>
                <a:ea typeface="+mn-ea"/>
                <a:cs typeface="+mn-cs"/>
              </a:rPr>
              <a:t>2</a:t>
            </a:r>
            <a:r>
              <a:rPr lang="hy-AM" sz="1200" kern="1200" dirty="0">
                <a:solidFill>
                  <a:schemeClr val="tx1"/>
                </a:solidFill>
                <a:latin typeface="+mn-lt"/>
                <a:ea typeface="+mn-ea"/>
                <a:cs typeface="+mn-cs"/>
              </a:rPr>
              <a:t> L/mole: Հաշվի առնելով, որ </a:t>
            </a:r>
            <a:r>
              <a:rPr lang="hy-AM" sz="1200" i="1" kern="1200" dirty="0">
                <a:solidFill>
                  <a:schemeClr val="tx1"/>
                </a:solidFill>
                <a:latin typeface="+mn-lt"/>
                <a:ea typeface="+mn-ea"/>
                <a:cs typeface="+mn-cs"/>
              </a:rPr>
              <a:t>K</a:t>
            </a:r>
            <a:r>
              <a:rPr lang="hy-AM" sz="1200" i="1" kern="1200" baseline="-25000" dirty="0">
                <a:solidFill>
                  <a:schemeClr val="tx1"/>
                </a:solidFill>
                <a:latin typeface="+mn-lt"/>
                <a:ea typeface="+mn-ea"/>
                <a:cs typeface="+mn-cs"/>
              </a:rPr>
              <a:t>SV</a:t>
            </a:r>
            <a:r>
              <a:rPr lang="hy-AM" sz="1200" kern="1200" dirty="0">
                <a:solidFill>
                  <a:schemeClr val="tx1"/>
                </a:solidFill>
                <a:latin typeface="+mn-lt"/>
                <a:ea typeface="+mn-ea"/>
                <a:cs typeface="+mn-cs"/>
              </a:rPr>
              <a:t> -ի ​​արժեքը արտացոլում է դոֆամինի նկատմամբ մարիչի խնամակցությունը, կարելի է եզրակացնել, որ դոֆամին-poly(rA) և դոֆամին-poly(rU) միջև փոխազդեցության կարգերը զգալիորեն չեն տարբերվում միմյանցից:Այսպիսով, հաշվի առնելով վերը նշվածը, կարելի է պնդել, որ տեղի է ունենում փոխազդեցություն մշ-պոլիրիբոնուկլեոտիդների և դոֆամինի միջև։ Այս փաստը հիմնված է փորձերի վրա՝ օգտագործելով կլանման և ֆլուորեսցենտային սպեկտրոսկոպիայի մեթոդները: Ե՛վ կլանման, և՛ ֆլուորեսցենտային սպեկտրոսկոպիայի մեթոդներով ցույց է տրվել, որ գոյություն ունի փոխազդեցություն (նույնիսկ ոչ շատ ուժեղ) սինթետիկ մշ-poly(rA) և մշ-poly(rU) միջև:</a:t>
            </a:r>
            <a:endParaRPr lang="en-US" sz="1200" kern="1200" dirty="0">
              <a:solidFill>
                <a:schemeClr val="tx1"/>
              </a:solidFill>
              <a:latin typeface="+mn-lt"/>
              <a:ea typeface="+mn-ea"/>
              <a:cs typeface="+mn-cs"/>
            </a:endParaRPr>
          </a:p>
          <a:p>
            <a:r>
              <a:rPr lang="hy-AM" sz="1200" kern="1200" dirty="0">
                <a:solidFill>
                  <a:schemeClr val="tx1"/>
                </a:solidFill>
                <a:latin typeface="+mn-lt"/>
                <a:ea typeface="+mn-ea"/>
                <a:cs typeface="+mn-cs"/>
              </a:rPr>
              <a:t>Սպեկտրոսկոպիայի մեթոդներով ստացվել է, որ դոֆամինի փոխազդեցությունն ավելի ուժեղ է սինթետիկ մշ-poly(r</a:t>
            </a:r>
            <a:r>
              <a:rPr lang="en-US" sz="1200" kern="1200" dirty="0">
                <a:solidFill>
                  <a:schemeClr val="tx1"/>
                </a:solidFill>
                <a:latin typeface="+mn-lt"/>
                <a:ea typeface="+mn-ea"/>
                <a:cs typeface="+mn-cs"/>
              </a:rPr>
              <a:t>A</a:t>
            </a:r>
            <a:r>
              <a:rPr lang="hy-AM" sz="1200" kern="1200" dirty="0">
                <a:solidFill>
                  <a:schemeClr val="tx1"/>
                </a:solidFill>
                <a:latin typeface="+mn-lt"/>
                <a:ea typeface="+mn-ea"/>
                <a:cs typeface="+mn-cs"/>
              </a:rPr>
              <a:t>) հետ, քան մշ-poly(r</a:t>
            </a:r>
            <a:r>
              <a:rPr lang="en-US" sz="1200" kern="1200" dirty="0">
                <a:solidFill>
                  <a:schemeClr val="tx1"/>
                </a:solidFill>
                <a:latin typeface="+mn-lt"/>
                <a:ea typeface="+mn-ea"/>
                <a:cs typeface="+mn-cs"/>
              </a:rPr>
              <a:t>U</a:t>
            </a:r>
            <a:r>
              <a:rPr lang="hy-AM" sz="1200" kern="1200" dirty="0">
                <a:solidFill>
                  <a:schemeClr val="tx1"/>
                </a:solidFill>
                <a:latin typeface="+mn-lt"/>
                <a:ea typeface="+mn-ea"/>
                <a:cs typeface="+mn-cs"/>
              </a:rPr>
              <a:t>): Հետևաբար, ըստ այս հետազոտության, մենք կարող ենք ենթադրել, որ մշ-poly(rU) և մշ-poly(rA) կարող են կիրառվել որպես դոֆամինի սենսորների ենթաշերտեր՝ հաշվի առնելով դրանց փոխազդեցությունը դոֆամինի հետ: Մյուս կողմից, պետք է հաշվի առնել, որ ազդանշանի ուժեղացման համար այստեղ մեզ անհրաժեշտ են մոդուլատորներ, որոնք, հնարավոր է, փոխազդեցության ազդանշանը հեշտությամբ հայտնաբերելի կդարձնեն: Ընտրված են հատկապես այն լիգանդները, որոնք, ըստ էության, հանդիսանում են ԴՆԹ-սպեցիֆիկ լիգանդներ: Դրանք են ԴՆԹ-ի ինտերկալյացիոն մեխանիզմով կապվող, դեղաբանական հատկություններ ունեցող մեթիլենային կապույտը (ՄԿ) և ակրիդինային նարնջագույնը (ԱՆ):</a:t>
            </a: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4B725628-3A68-42F4-BA86-981817953149}" type="slidenum">
              <a:rPr lang="en-US" smtClean="0"/>
              <a:pPr/>
              <a:t>16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725628-3A68-42F4-BA86-981817953149}" type="slidenum">
              <a:rPr lang="en-US" smtClean="0"/>
              <a:pPr/>
              <a:t>22</a:t>
            </a:fld>
            <a:endParaRPr lang="en-US" dirty="0"/>
          </a:p>
        </p:txBody>
      </p:sp>
    </p:spTree>
    <p:extLst>
      <p:ext uri="{BB962C8B-B14F-4D97-AF65-F5344CB8AC3E}">
        <p14:creationId xmlns:p14="http://schemas.microsoft.com/office/powerpoint/2010/main" val="4015198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725628-3A68-42F4-BA86-981817953149}" type="slidenum">
              <a:rPr lang="en-US" smtClean="0"/>
              <a:pPr/>
              <a:t>26</a:t>
            </a:fld>
            <a:endParaRPr lang="en-US" dirty="0"/>
          </a:p>
        </p:txBody>
      </p:sp>
    </p:spTree>
    <p:extLst>
      <p:ext uri="{BB962C8B-B14F-4D97-AF65-F5344CB8AC3E}">
        <p14:creationId xmlns:p14="http://schemas.microsoft.com/office/powerpoint/2010/main" val="1518594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y-AM" sz="1200" kern="1200" dirty="0">
                <a:solidFill>
                  <a:schemeClr val="tx1"/>
                </a:solidFill>
                <a:latin typeface="+mn-lt"/>
                <a:ea typeface="+mn-ea"/>
                <a:cs typeface="+mn-cs"/>
              </a:rPr>
              <a:t>Դոֆամինը ԿՆՀ-ի նորմալ կենսագործունեության կարևոր միջնորդանյութերից է, որի առաջացման կենտրոնները գտնվում են միջին ուղեղում: Այստեղից այն դոֆամինէրգիական ուղիներով հասնում է ծայրային ուղեղ (մեծ կիսագնդեր) և կառավարում մի շարք կենսական կարևոր ֆունկցիաներ՝ ընդհուպ մինչև հոգեկան բարձրագույն գործընթացները:</a:t>
            </a:r>
            <a:endParaRPr lang="en-US" sz="1200" kern="1200" dirty="0">
              <a:solidFill>
                <a:schemeClr val="tx1"/>
              </a:solidFill>
              <a:latin typeface="+mn-lt"/>
              <a:ea typeface="+mn-ea"/>
              <a:cs typeface="+mn-cs"/>
            </a:endParaRPr>
          </a:p>
          <a:p>
            <a:r>
              <a:rPr lang="hy-AM" sz="1200" kern="1200" dirty="0">
                <a:solidFill>
                  <a:schemeClr val="tx1"/>
                </a:solidFill>
                <a:latin typeface="+mn-lt"/>
                <a:ea typeface="+mn-ea"/>
                <a:cs typeface="+mn-cs"/>
              </a:rPr>
              <a:t>Դոֆամինը կատեխոլամինի փոքր մոլեկուլ է, որն անփոխարինելի նշանակություն ունի կենտրոնական նյարդային համակարգում: Այն նեյրոկատիվ ամին է կատեխոլամինի սինթեզի շղթայում: </a:t>
            </a:r>
            <a:endParaRPr lang="en-US" dirty="0"/>
          </a:p>
        </p:txBody>
      </p:sp>
      <p:sp>
        <p:nvSpPr>
          <p:cNvPr id="4" name="Slide Number Placeholder 3"/>
          <p:cNvSpPr>
            <a:spLocks noGrp="1"/>
          </p:cNvSpPr>
          <p:nvPr>
            <p:ph type="sldNum" sz="quarter" idx="10"/>
          </p:nvPr>
        </p:nvSpPr>
        <p:spPr/>
        <p:txBody>
          <a:bodyPr/>
          <a:lstStyle/>
          <a:p>
            <a:fld id="{4B725628-3A68-42F4-BA86-981817953149}"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hy-AM"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hy-AM" sz="1200" kern="1200" dirty="0">
                <a:solidFill>
                  <a:schemeClr val="tx1"/>
                </a:solidFill>
                <a:latin typeface="+mn-lt"/>
                <a:ea typeface="+mn-ea"/>
                <a:cs typeface="+mn-cs"/>
              </a:rPr>
              <a:t>Հատուկ ֆերմենտի միջոցով դոֆամինը սինթեզվում է </a:t>
            </a:r>
            <a:r>
              <a:rPr lang="hy-AM" sz="1200" kern="1200" dirty="0" smtClean="0">
                <a:solidFill>
                  <a:schemeClr val="tx1"/>
                </a:solidFill>
                <a:latin typeface="+mn-lt"/>
                <a:ea typeface="+mn-ea"/>
                <a:cs typeface="+mn-cs"/>
              </a:rPr>
              <a:t>L-թիրոզինից, առաջանում է </a:t>
            </a:r>
            <a:r>
              <a:rPr lang="hy-AM" sz="1200" kern="1200" dirty="0">
                <a:solidFill>
                  <a:schemeClr val="tx1"/>
                </a:solidFill>
                <a:latin typeface="+mn-lt"/>
                <a:ea typeface="+mn-ea"/>
                <a:cs typeface="+mn-cs"/>
              </a:rPr>
              <a:t>Լ-DOPA` ուղեղի միջին նեյրոններում և մակերիկամներում, այնուհետև </a:t>
            </a:r>
            <a:r>
              <a:rPr lang="en-US" sz="1200" kern="1200" dirty="0">
                <a:solidFill>
                  <a:schemeClr val="tx1"/>
                </a:solidFill>
                <a:latin typeface="+mn-lt"/>
                <a:ea typeface="+mn-ea"/>
                <a:cs typeface="+mn-cs"/>
                <a:sym typeface="Symbol"/>
              </a:rPr>
              <a:t></a:t>
            </a:r>
            <a:r>
              <a:rPr lang="hy-AM" sz="1200" kern="1200" dirty="0">
                <a:solidFill>
                  <a:schemeClr val="tx1"/>
                </a:solidFill>
                <a:latin typeface="+mn-lt"/>
                <a:ea typeface="+mn-ea"/>
                <a:cs typeface="+mn-cs"/>
              </a:rPr>
              <a:t>-մոնոօքսիգենազի միջոցով դոֆամինը վերածվում է մակերիկամների նորադրենալինի, որից հետո վերջինը վերածվում է ադրենալինի N-methyl-transferase-ով:   </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B725628-3A68-42F4-BA86-981817953149}"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y-AM" sz="1200" kern="1200" dirty="0">
                <a:solidFill>
                  <a:schemeClr val="tx1"/>
                </a:solidFill>
                <a:latin typeface="+mn-lt"/>
                <a:ea typeface="+mn-ea"/>
                <a:cs typeface="+mn-cs"/>
              </a:rPr>
              <a:t>Ցույց է տրված, որ բազմաթիվ ախտաբանական երևույթների, մասնավորապես, շիզոֆրենիայի, Ալցհեյմերի, Պարկինսոնի հիվանդության, ընկճախտի և այլն, հիմքում ընկած են ծայրային ուղեղում դոֆամինէրգիական ուղիների աշխատանքի խափանման գործընթացները, երբ միջին ուղեղում դիտվում է արտադրող կենտրոնների լայնածավալ դեգեներացիա: Հարկ է նշել, որ վերոհիշյալ հիվանդությունների լիարժեք բուժում դեռևս գոյություն չունի, սակայն կարելի է ժամանակին ախտորոշել դոֆամինի նորմալ քանակների շեղումը և փորձել ախտանիշային բուժումով թեթևացնել հիվանդների վիճակը:</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B725628-3A68-42F4-BA86-981817953149}"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y-AM" sz="1200" kern="1200" dirty="0">
                <a:solidFill>
                  <a:schemeClr val="tx1"/>
                </a:solidFill>
                <a:latin typeface="+mn-lt"/>
                <a:ea typeface="+mn-ea"/>
                <a:cs typeface="+mn-cs"/>
              </a:rPr>
              <a:t>Դոֆամինի ակտիվ կոնցենտրացիայի որոշման խնդրի լուծումներից մեկը կարող է լինել արյան կամ մեզի մեջ դոֆամինի ֆիզիոլոգիական քանակի հաճախակի մոնիտորինգը: Դոֆամինի կոնցենտրացիայի մոնիտորինգի համար նկարագրված են մի քանի տարբեր մոտեցումներ՝ HPLC մեթոդ, ELISA, էլեկտրաքիմիա, mass սպեկտրոսկոպիա, կալորիմետրիա և այլն:</a:t>
            </a:r>
            <a:endParaRPr lang="en-US" sz="1200" kern="1200" dirty="0">
              <a:solidFill>
                <a:schemeClr val="tx1"/>
              </a:solidFill>
              <a:latin typeface="+mn-lt"/>
              <a:ea typeface="+mn-ea"/>
              <a:cs typeface="+mn-cs"/>
            </a:endParaRPr>
          </a:p>
          <a:p>
            <a:r>
              <a:rPr lang="ru-RU" sz="1200" kern="1200" dirty="0">
                <a:solidFill>
                  <a:schemeClr val="tx1"/>
                </a:solidFill>
                <a:latin typeface="+mn-lt"/>
                <a:ea typeface="+mn-ea"/>
                <a:cs typeface="+mn-cs"/>
              </a:rPr>
              <a:t>        </a:t>
            </a:r>
            <a:r>
              <a:rPr lang="hy-AM" sz="1200" kern="1200" dirty="0">
                <a:solidFill>
                  <a:schemeClr val="tx1"/>
                </a:solidFill>
                <a:latin typeface="+mn-lt"/>
                <a:ea typeface="+mn-ea"/>
                <a:cs typeface="+mn-cs"/>
              </a:rPr>
              <a:t>Այնուամենայնիվ, նշված մեթոդներից յուրաքանչյուրն ունի իր բարդությունը, ինչը թույլ չի տալիս համարժեք կիրառել մեթոդը։ Ինչ վերաբերվում է սպեկտրալ մեթոդներին (կլանման, ֆլուորեսցենտային սպեկտրոսկոպիան) ապա դրանք ունեն ավելի քիչ սահմանափակումներ և թույլ են տալիս վերահսկել դոֆամինի կոնցենտրացիան ավելի արդյունավետ, համեմատած մյուս մոտեցումների հետ: Հայտնի է, որ արյան պլազմայում դոֆամինի կոնցենտրացիան կազմում է 0-0.25 nM, իսկ մեզում՝ 0,3-3 </a:t>
            </a:r>
            <a:r>
              <a:rPr lang="hy-AM" sz="1200" kern="1200" dirty="0">
                <a:solidFill>
                  <a:schemeClr val="tx1"/>
                </a:solidFill>
                <a:latin typeface="+mn-lt"/>
                <a:ea typeface="+mn-ea"/>
                <a:cs typeface="+mn-cs"/>
                <a:sym typeface="Symbol"/>
              </a:rPr>
              <a:t></a:t>
            </a:r>
            <a:r>
              <a:rPr lang="hy-AM" sz="1200" kern="1200" dirty="0">
                <a:solidFill>
                  <a:schemeClr val="tx1"/>
                </a:solidFill>
                <a:latin typeface="+mn-lt"/>
                <a:ea typeface="+mn-ea"/>
                <a:cs typeface="+mn-cs"/>
              </a:rPr>
              <a:t>M:</a:t>
            </a:r>
            <a:endParaRPr lang="en-US" dirty="0"/>
          </a:p>
        </p:txBody>
      </p:sp>
      <p:sp>
        <p:nvSpPr>
          <p:cNvPr id="4" name="Slide Number Placeholder 3"/>
          <p:cNvSpPr>
            <a:spLocks noGrp="1"/>
          </p:cNvSpPr>
          <p:nvPr>
            <p:ph type="sldNum" sz="quarter" idx="10"/>
          </p:nvPr>
        </p:nvSpPr>
        <p:spPr/>
        <p:txBody>
          <a:bodyPr/>
          <a:lstStyle/>
          <a:p>
            <a:fld id="{4B725628-3A68-42F4-BA86-981817953149}" type="slidenum">
              <a:rPr lang="en-US" smtClean="0"/>
              <a:pPr/>
              <a:t>5</a:t>
            </a:fld>
            <a:endParaRPr lang="en-US" dirty="0"/>
          </a:p>
        </p:txBody>
      </p:sp>
    </p:spTree>
    <p:extLst>
      <p:ext uri="{BB962C8B-B14F-4D97-AF65-F5344CB8AC3E}">
        <p14:creationId xmlns:p14="http://schemas.microsoft.com/office/powerpoint/2010/main" val="3175579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y-AM" sz="1200" kern="1200" dirty="0">
                <a:solidFill>
                  <a:schemeClr val="tx1"/>
                </a:solidFill>
                <a:latin typeface="+mn-lt"/>
                <a:ea typeface="+mn-ea"/>
                <a:cs typeface="+mn-cs"/>
              </a:rPr>
              <a:t>Այս աշխատանքի հիմնական նպատակը մոդելի մշակումն է, որը կարող է ծառայել որպես կենսասենսոր դոֆամինի կոնցենտրացիայի </a:t>
            </a:r>
            <a:r>
              <a:rPr lang="hy-AM" sz="1200" kern="1200" dirty="0" smtClean="0">
                <a:solidFill>
                  <a:schemeClr val="tx1"/>
                </a:solidFill>
                <a:latin typeface="+mn-lt"/>
                <a:ea typeface="+mn-ea"/>
                <a:cs typeface="+mn-cs"/>
              </a:rPr>
              <a:t>որոշման </a:t>
            </a:r>
            <a:r>
              <a:rPr lang="hy-AM" sz="1200" kern="1200" dirty="0">
                <a:solidFill>
                  <a:schemeClr val="tx1"/>
                </a:solidFill>
                <a:latin typeface="+mn-lt"/>
                <a:ea typeface="+mn-ea"/>
                <a:cs typeface="+mn-cs"/>
              </a:rPr>
              <a:t>համար։ Նման կենսասենսորի ենթաշերտը նախատեսված է որպես սինթետիկ միաշղթա պոլիրիբոնուկլեոտիդներ՝ միաշղթա  poly(rA) կամ poly(rU), կամ երկշղթա պոլիրիբոնուկլեոտիդներ: Այստեղ մենք կքննարկենք միաշղթա սինթետիկ պոլինուկլեոտիդների poly(rA) և poly(rU) հետ դոֆամինի հնարավոր փոխազդեցությունը: Դոֆամինի հայտնաբերման ժամանակակից մեթոդները ներառում են ֆերմենտներ, հակամարմիններ, ապտամերներ, նանոնյութեր՝ որպես ենթաշերտ:	ՌՆԹ-ի ապտամերների հաջորդականությունը, որը կապվում  է դոֆամինի հետ և բաղկացած է 57 նուկլեոտիդից, ուսումնասիրվել է 1997 թվականին: Հետաքրքիր է, որ ուրացիլ-նուկլեոտիդները որոշակի խնամակցություն ունեն դոֆամինի նկատմամբ: Այս ենթաշերտերի օգտագործան հետ մեկտեղ կան մի քանի մոտեցումներ, որոնք ավելի արդյունավետ են դարձնում դոֆամինի ցածր կոնցենտրացիաների հայտնաբերումը, ընդհուպ մինչև Pico մոլերը: Դրանցից մեկը հիմնված է ոսկու նանոմասնիկներ պարունակող ապտամերների սենսորի վրա:</a:t>
            </a:r>
            <a:endParaRPr lang="en-US" dirty="0"/>
          </a:p>
        </p:txBody>
      </p:sp>
      <p:sp>
        <p:nvSpPr>
          <p:cNvPr id="4" name="Slide Number Placeholder 3"/>
          <p:cNvSpPr>
            <a:spLocks noGrp="1"/>
          </p:cNvSpPr>
          <p:nvPr>
            <p:ph type="sldNum" sz="quarter" idx="10"/>
          </p:nvPr>
        </p:nvSpPr>
        <p:spPr/>
        <p:txBody>
          <a:bodyPr/>
          <a:lstStyle/>
          <a:p>
            <a:fld id="{4B725628-3A68-42F4-BA86-981817953149}"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y-AM" sz="1200" kern="1200" dirty="0">
                <a:solidFill>
                  <a:schemeClr val="tx1"/>
                </a:solidFill>
                <a:latin typeface="+mn-lt"/>
                <a:ea typeface="+mn-ea"/>
                <a:cs typeface="+mn-cs"/>
              </a:rPr>
              <a:t>Սույն աշխատանքը նպատակաուղղված է ուսումնասիրելու դոֆամինի և poly(rA) և poly(rU) հնարավոր փոխազդեցության մեխանիզմները (եթե դա կա)՝ նպատակ ունենալով օգտագործել այդ արդյունքները պոլիրիբոնուկլեոտիդային ենթաշերտի հիման վրա դոֆամինային սենսորների կիրառման մեջ: </a:t>
            </a:r>
            <a:endParaRPr lang="en-US" dirty="0"/>
          </a:p>
        </p:txBody>
      </p:sp>
      <p:sp>
        <p:nvSpPr>
          <p:cNvPr id="4" name="Slide Number Placeholder 3"/>
          <p:cNvSpPr>
            <a:spLocks noGrp="1"/>
          </p:cNvSpPr>
          <p:nvPr>
            <p:ph type="sldNum" sz="quarter" idx="10"/>
          </p:nvPr>
        </p:nvSpPr>
        <p:spPr/>
        <p:txBody>
          <a:bodyPr/>
          <a:lstStyle/>
          <a:p>
            <a:fld id="{4B725628-3A68-42F4-BA86-981817953149}"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725628-3A68-42F4-BA86-981817953149}" type="slidenum">
              <a:rPr lang="en-US" smtClean="0"/>
              <a:pPr/>
              <a:t>10</a:t>
            </a:fld>
            <a:endParaRPr lang="en-US" dirty="0"/>
          </a:p>
        </p:txBody>
      </p:sp>
    </p:spTree>
    <p:extLst>
      <p:ext uri="{BB962C8B-B14F-4D97-AF65-F5344CB8AC3E}">
        <p14:creationId xmlns:p14="http://schemas.microsoft.com/office/powerpoint/2010/main" val="561529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y-AM" sz="1200" kern="1200" dirty="0">
                <a:solidFill>
                  <a:schemeClr val="tx1"/>
                </a:solidFill>
                <a:latin typeface="+mn-lt"/>
                <a:ea typeface="+mn-ea"/>
                <a:cs typeface="+mn-cs"/>
              </a:rPr>
              <a:t>Դոֆամինի և նրա խառնուրդների կլանման </a:t>
            </a:r>
            <a:r>
              <a:rPr lang="hy-AM" sz="1200" kern="1200" dirty="0" smtClean="0">
                <a:solidFill>
                  <a:schemeClr val="tx1"/>
                </a:solidFill>
                <a:latin typeface="+mn-lt"/>
                <a:ea typeface="+mn-ea"/>
                <a:cs typeface="+mn-cs"/>
              </a:rPr>
              <a:t>սպեկտրները </a:t>
            </a:r>
            <a:r>
              <a:rPr lang="hy-AM" sz="1200" kern="1200" dirty="0">
                <a:solidFill>
                  <a:schemeClr val="tx1"/>
                </a:solidFill>
                <a:latin typeface="+mn-lt"/>
                <a:ea typeface="+mn-ea"/>
                <a:cs typeface="+mn-cs"/>
              </a:rPr>
              <a:t>սինթետիկ մշ-</a:t>
            </a:r>
            <a:r>
              <a:rPr lang="en-US" sz="1200" kern="1200" dirty="0">
                <a:solidFill>
                  <a:schemeClr val="tx1"/>
                </a:solidFill>
                <a:latin typeface="+mn-lt"/>
                <a:ea typeface="+mn-ea"/>
                <a:cs typeface="+mn-cs"/>
              </a:rPr>
              <a:t>poly(</a:t>
            </a:r>
            <a:r>
              <a:rPr lang="en-US" sz="1200" kern="1200" dirty="0" err="1">
                <a:solidFill>
                  <a:schemeClr val="tx1"/>
                </a:solidFill>
                <a:latin typeface="+mn-lt"/>
                <a:ea typeface="+mn-ea"/>
                <a:cs typeface="+mn-cs"/>
              </a:rPr>
              <a:t>rA</a:t>
            </a:r>
            <a:r>
              <a:rPr lang="en-US" sz="1200" kern="1200" dirty="0">
                <a:solidFill>
                  <a:schemeClr val="tx1"/>
                </a:solidFill>
                <a:latin typeface="+mn-lt"/>
                <a:ea typeface="+mn-ea"/>
                <a:cs typeface="+mn-cs"/>
              </a:rPr>
              <a:t>) </a:t>
            </a:r>
            <a:r>
              <a:rPr lang="hy-AM" sz="1200" kern="1200" dirty="0">
                <a:solidFill>
                  <a:schemeClr val="tx1"/>
                </a:solidFill>
                <a:latin typeface="+mn-lt"/>
                <a:ea typeface="+mn-ea"/>
                <a:cs typeface="+mn-cs"/>
              </a:rPr>
              <a:t>պոլիրիբոնուկլեոտիդ/դոֆամին հարաբերակցությամբ՝ 1/10, 1/7, 1/5, 1/3 և 1/1, ներկայացված են</a:t>
            </a:r>
            <a:r>
              <a:rPr lang="ru-RU" sz="1200" kern="1200" dirty="0">
                <a:solidFill>
                  <a:schemeClr val="tx1"/>
                </a:solidFill>
                <a:latin typeface="+mn-lt"/>
                <a:ea typeface="+mn-ea"/>
                <a:cs typeface="+mn-cs"/>
              </a:rPr>
              <a:t> </a:t>
            </a:r>
            <a:r>
              <a:rPr lang="hy-AM" sz="1200" kern="1200" dirty="0">
                <a:solidFill>
                  <a:schemeClr val="tx1"/>
                </a:solidFill>
                <a:latin typeface="+mn-lt"/>
                <a:ea typeface="+mn-ea"/>
                <a:cs typeface="+mn-cs"/>
              </a:rPr>
              <a:t>նկ.6: Ակնհայտ է նկ. 6, որ կլանման մաքսիմումը </a:t>
            </a:r>
            <a:r>
              <a:rPr lang="hy-AM" sz="1200" kern="1200" dirty="0">
                <a:solidFill>
                  <a:schemeClr val="tx1"/>
                </a:solidFill>
                <a:latin typeface="+mn-lt"/>
                <a:ea typeface="+mn-ea"/>
                <a:cs typeface="+mn-cs"/>
                <a:sym typeface="Symbol"/>
              </a:rPr>
              <a:t></a:t>
            </a:r>
            <a:r>
              <a:rPr lang="hy-AM" sz="1200" kern="1200" dirty="0">
                <a:solidFill>
                  <a:schemeClr val="tx1"/>
                </a:solidFill>
                <a:latin typeface="+mn-lt"/>
                <a:ea typeface="+mn-ea"/>
                <a:cs typeface="+mn-cs"/>
              </a:rPr>
              <a:t>=280 նմ-ում աճում է մշ-poly(rA) կոնցենտրացիայի բարձրացման հետ մեկտեղ: Թեև մշ-poly(rA) ավելացման դեպքում սպեկտրում հայտնվում է ուս (նարնջագույն (1/10), շագանակագույն (1/7), դեղին (1/5)), որը 260 նմ-ում poly(rA)-ի  կլանումն է:</a:t>
            </a:r>
            <a:endParaRPr lang="en-US" sz="1200" kern="1200" dirty="0">
              <a:solidFill>
                <a:schemeClr val="tx1"/>
              </a:solidFill>
              <a:latin typeface="+mn-lt"/>
              <a:ea typeface="+mn-ea"/>
              <a:cs typeface="+mn-cs"/>
            </a:endParaRPr>
          </a:p>
          <a:p>
            <a:r>
              <a:rPr lang="hy-AM" sz="1200" kern="1200" dirty="0">
                <a:solidFill>
                  <a:schemeClr val="tx1"/>
                </a:solidFill>
                <a:latin typeface="+mn-lt"/>
                <a:ea typeface="+mn-ea"/>
                <a:cs typeface="+mn-cs"/>
              </a:rPr>
              <a:t>	Հետագայում 1/3 և 1/1 հարաբերակցությամբ սպեկտրների մաքսիմումները 280 նմ-ից տեղափոխվում է 260 նմ, և մշ-poly(rA) կլանումը 1/1 կոնցենտրացիայի հարաբերակցությամբ դառնում է կրկնակի և ավելի գերազանցելով մաքուր դոֆամինի կլանման մաքսիմալ արժեքը: Ելնելով կլանման սպեկտրից, կարելի է նշել, որ կարող է լինել թույլ փոխազդեցություն դոֆամինի և մշ-poly(rA) միջև:	 </a:t>
            </a:r>
            <a:endParaRPr lang="en-US" dirty="0"/>
          </a:p>
        </p:txBody>
      </p:sp>
      <p:sp>
        <p:nvSpPr>
          <p:cNvPr id="4" name="Slide Number Placeholder 3"/>
          <p:cNvSpPr>
            <a:spLocks noGrp="1"/>
          </p:cNvSpPr>
          <p:nvPr>
            <p:ph type="sldNum" sz="quarter" idx="10"/>
          </p:nvPr>
        </p:nvSpPr>
        <p:spPr/>
        <p:txBody>
          <a:bodyPr/>
          <a:lstStyle/>
          <a:p>
            <a:fld id="{4B725628-3A68-42F4-BA86-981817953149}"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005E26E-BCB2-4FD5-8FD5-81A5EAE94C21}" type="datetime1">
              <a:rPr lang="en-US" smtClean="0"/>
              <a:pPr/>
              <a:t>5/12/2026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C2E9B8-0487-42E4-B571-744A3D775783}" type="datetime1">
              <a:rPr lang="en-US" smtClean="0"/>
              <a:pPr/>
              <a:t>5/12/2026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52E32D-1E84-43FD-8158-FFFE757EB0E8}" type="datetime1">
              <a:rPr lang="en-US" smtClean="0"/>
              <a:pPr/>
              <a:t>5/12/2026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85C470-CD19-455C-B830-6D252EAD7FE5}" type="datetime1">
              <a:rPr lang="en-US" smtClean="0"/>
              <a:pPr/>
              <a:t>5/12/2026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85C43C-50D9-4F49-A136-0EFF292F93ED}" type="datetime1">
              <a:rPr lang="en-US" smtClean="0"/>
              <a:pPr/>
              <a:t>5/12/2026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53B1A3-0AEF-4064-A724-D27D660C8653}" type="datetime1">
              <a:rPr lang="en-US" smtClean="0"/>
              <a:pPr/>
              <a:t>5/12/2026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D5D0F2-BF66-4A24-9384-A0129B196518}" type="datetime1">
              <a:rPr lang="en-US" smtClean="0"/>
              <a:pPr/>
              <a:t>5/12/2026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318A6C-4F6B-48D2-BDB0-D7413B3FDB0A}" type="datetime1">
              <a:rPr lang="en-US" smtClean="0"/>
              <a:pPr/>
              <a:t>5/12/2026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01ECED-6ECE-4989-B917-9D4D7E6D3C76}" type="datetime1">
              <a:rPr lang="en-US" smtClean="0"/>
              <a:pPr/>
              <a:t>5/12/2026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3B570E1-CB40-488E-8C6F-EF4211DFFCB0}" type="datetime1">
              <a:rPr lang="en-US" smtClean="0"/>
              <a:pPr/>
              <a:t>5/12/2026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CEB6AF-9F5C-43BE-879E-CB9514111250}" type="datetime1">
              <a:rPr lang="en-US" smtClean="0"/>
              <a:pPr/>
              <a:t>5/12/2026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7EE424C-FCA3-4EDD-B274-8E055D649B7D}" type="datetime1">
              <a:rPr lang="en-US" smtClean="0"/>
              <a:pPr/>
              <a:t>5/12/2026</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3.tiff"/></Relationships>
</file>

<file path=ppt/slides/_rels/slide23.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image" Target="../media/image34.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image" Target="../media/image36.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TextBox 6"/>
          <p:cNvSpPr txBox="1"/>
          <p:nvPr/>
        </p:nvSpPr>
        <p:spPr>
          <a:xfrm>
            <a:off x="7679267" y="5130800"/>
            <a:ext cx="3598333" cy="1176867"/>
          </a:xfrm>
          <a:prstGeom prst="rect">
            <a:avLst/>
          </a:prstGeom>
          <a:noFill/>
        </p:spPr>
        <p:txBody>
          <a:bodyPr wrap="square" rtlCol="0">
            <a:spAutoFit/>
          </a:bodyPr>
          <a:lstStyle/>
          <a:p>
            <a:endParaRPr lang="en-US" dirty="0"/>
          </a:p>
        </p:txBody>
      </p:sp>
      <p:sp>
        <p:nvSpPr>
          <p:cNvPr id="4" name="TextBox 3"/>
          <p:cNvSpPr txBox="1"/>
          <p:nvPr/>
        </p:nvSpPr>
        <p:spPr>
          <a:xfrm>
            <a:off x="1799236" y="675143"/>
            <a:ext cx="9065623" cy="2769989"/>
          </a:xfrm>
          <a:prstGeom prst="rect">
            <a:avLst/>
          </a:prstGeom>
          <a:noFill/>
        </p:spPr>
        <p:txBody>
          <a:bodyPr wrap="square" rtlCol="0">
            <a:spAutoFit/>
          </a:bodyPr>
          <a:lstStyle/>
          <a:p>
            <a:pPr algn="ctr"/>
            <a:endParaRPr lang="en-US" sz="2800" b="1" dirty="0" smtClean="0">
              <a:latin typeface="Times New Roman" pitchFamily="18" charset="0"/>
              <a:cs typeface="Times New Roman" pitchFamily="18" charset="0"/>
            </a:endParaRPr>
          </a:p>
          <a:p>
            <a:pPr algn="ctr"/>
            <a:endParaRPr lang="ru-RU" sz="2800" b="1" dirty="0" smtClean="0">
              <a:latin typeface="Times New Roman" pitchFamily="18" charset="0"/>
              <a:cs typeface="Times New Roman" pitchFamily="18" charset="0"/>
            </a:endParaRPr>
          </a:p>
          <a:p>
            <a:pPr algn="ctr"/>
            <a:r>
              <a:rPr lang="hy-AM" sz="2800" b="1" dirty="0" smtClean="0">
                <a:latin typeface="Times New Roman" pitchFamily="18" charset="0"/>
                <a:cs typeface="Times New Roman" pitchFamily="18" charset="0"/>
              </a:rPr>
              <a:t>Երևանի </a:t>
            </a:r>
            <a:r>
              <a:rPr lang="hy-AM" sz="2800" b="1" dirty="0">
                <a:latin typeface="Times New Roman" pitchFamily="18" charset="0"/>
                <a:cs typeface="Times New Roman" pitchFamily="18" charset="0"/>
              </a:rPr>
              <a:t>պետական համալսարան</a:t>
            </a:r>
          </a:p>
          <a:p>
            <a:pPr algn="ctr"/>
            <a:r>
              <a:rPr lang="hy-AM" sz="2400" dirty="0">
                <a:latin typeface="Times New Roman" pitchFamily="18" charset="0"/>
                <a:cs typeface="Times New Roman" pitchFamily="18" charset="0"/>
              </a:rPr>
              <a:t>Կենսաբանության գիտահետազոտական ինստիտուտ</a:t>
            </a:r>
          </a:p>
          <a:p>
            <a:pPr algn="ctr"/>
            <a:r>
              <a:rPr lang="hy-AM" sz="2400" dirty="0">
                <a:latin typeface="Times New Roman" pitchFamily="18" charset="0"/>
                <a:cs typeface="Times New Roman" pitchFamily="18" charset="0"/>
              </a:rPr>
              <a:t>Ենթաբջջային կառուցվածքների կենսաֆիզիկայի ԳՀ լաբորատորիա</a:t>
            </a:r>
          </a:p>
          <a:p>
            <a:endParaRPr lang="en-US" dirty="0"/>
          </a:p>
        </p:txBody>
      </p:sp>
      <p:sp>
        <p:nvSpPr>
          <p:cNvPr id="5" name="Rectangle 4"/>
          <p:cNvSpPr/>
          <p:nvPr/>
        </p:nvSpPr>
        <p:spPr>
          <a:xfrm>
            <a:off x="1619793" y="2967335"/>
            <a:ext cx="8268789" cy="3416320"/>
          </a:xfrm>
          <a:prstGeom prst="rect">
            <a:avLst/>
          </a:prstGeom>
        </p:spPr>
        <p:txBody>
          <a:bodyPr wrap="square">
            <a:spAutoFit/>
          </a:bodyPr>
          <a:lstStyle/>
          <a:p>
            <a:pPr algn="ctr"/>
            <a:endParaRPr lang="hy-AM" b="1" dirty="0"/>
          </a:p>
          <a:p>
            <a:pPr algn="ctr"/>
            <a:endParaRPr lang="hy-AM" b="1" dirty="0"/>
          </a:p>
          <a:p>
            <a:pPr algn="ctr"/>
            <a:endParaRPr lang="en-US" sz="2000" b="1" dirty="0">
              <a:latin typeface="Times New Roman" pitchFamily="18" charset="0"/>
              <a:cs typeface="Times New Roman" pitchFamily="18" charset="0"/>
            </a:endParaRPr>
          </a:p>
          <a:p>
            <a:pPr algn="r"/>
            <a:endParaRPr lang="hy-AM" sz="2000" b="1" dirty="0">
              <a:latin typeface="Times New Roman" pitchFamily="18" charset="0"/>
              <a:cs typeface="Times New Roman" pitchFamily="18" charset="0"/>
            </a:endParaRPr>
          </a:p>
          <a:p>
            <a:pPr algn="r"/>
            <a:endParaRPr lang="hy-AM" sz="2000" b="1" dirty="0">
              <a:latin typeface="Times New Roman" pitchFamily="18" charset="0"/>
              <a:cs typeface="Times New Roman" pitchFamily="18" charset="0"/>
            </a:endParaRPr>
          </a:p>
          <a:p>
            <a:pPr algn="r"/>
            <a:endParaRPr lang="hy-AM" sz="2000" b="1" dirty="0" smtClean="0">
              <a:latin typeface="Times New Roman" pitchFamily="18" charset="0"/>
              <a:cs typeface="Times New Roman" pitchFamily="18" charset="0"/>
            </a:endParaRPr>
          </a:p>
          <a:p>
            <a:pPr algn="r"/>
            <a:endParaRPr lang="hy-AM" sz="2000" b="1" dirty="0">
              <a:latin typeface="Times New Roman" pitchFamily="18" charset="0"/>
              <a:cs typeface="Times New Roman" pitchFamily="18" charset="0"/>
            </a:endParaRPr>
          </a:p>
          <a:p>
            <a:pPr algn="r"/>
            <a:endParaRPr lang="hy-AM" sz="2000" b="1" dirty="0" smtClean="0">
              <a:latin typeface="Times New Roman" pitchFamily="18" charset="0"/>
              <a:cs typeface="Times New Roman" pitchFamily="18" charset="0"/>
            </a:endParaRPr>
          </a:p>
          <a:p>
            <a:pPr algn="r"/>
            <a:endParaRPr lang="hy-AM" sz="2000" b="1" dirty="0">
              <a:latin typeface="Times New Roman" pitchFamily="18" charset="0"/>
              <a:cs typeface="Times New Roman" pitchFamily="18" charset="0"/>
            </a:endParaRPr>
          </a:p>
          <a:p>
            <a:pPr algn="r"/>
            <a:r>
              <a:rPr lang="hy-AM" sz="2000" b="1" dirty="0" smtClean="0">
                <a:latin typeface="Times New Roman" pitchFamily="18" charset="0"/>
                <a:cs typeface="Times New Roman" pitchFamily="18" charset="0"/>
              </a:rPr>
              <a:t>Ղեկավար, առաջատար </a:t>
            </a:r>
            <a:r>
              <a:rPr lang="hy-AM" sz="2000" b="1" dirty="0">
                <a:latin typeface="Times New Roman" pitchFamily="18" charset="0"/>
                <a:cs typeface="Times New Roman" pitchFamily="18" charset="0"/>
              </a:rPr>
              <a:t>գիտաշխատող, </a:t>
            </a:r>
          </a:p>
          <a:p>
            <a:pPr algn="r"/>
            <a:r>
              <a:rPr lang="hy-AM" sz="2000" b="1" dirty="0">
                <a:latin typeface="Times New Roman" pitchFamily="18" charset="0"/>
                <a:cs typeface="Times New Roman" pitchFamily="18" charset="0"/>
              </a:rPr>
              <a:t>կ.գ.դ. Մ.Փարսադանյան</a:t>
            </a:r>
            <a:endParaRPr lang="en-US" sz="2000" dirty="0">
              <a:latin typeface="Times New Roman" pitchFamily="18" charset="0"/>
              <a:cs typeface="Times New Roman" pitchFamily="18" charset="0"/>
            </a:endParaRPr>
          </a:p>
        </p:txBody>
      </p:sp>
      <p:pic>
        <p:nvPicPr>
          <p:cNvPr id="6" name="Picture 2" descr="Нет описания фото."/>
          <p:cNvPicPr>
            <a:picLocks noChangeAspect="1" noChangeArrowheads="1"/>
          </p:cNvPicPr>
          <p:nvPr/>
        </p:nvPicPr>
        <p:blipFill>
          <a:blip r:embed="rId3"/>
          <a:srcRect/>
          <a:stretch>
            <a:fillRect/>
          </a:stretch>
        </p:blipFill>
        <p:spPr bwMode="auto">
          <a:xfrm>
            <a:off x="10082761" y="34630"/>
            <a:ext cx="2023416" cy="2012549"/>
          </a:xfrm>
          <a:prstGeom prst="rect">
            <a:avLst/>
          </a:prstGeom>
          <a:noFill/>
        </p:spPr>
      </p:pic>
      <p:sp>
        <p:nvSpPr>
          <p:cNvPr id="2" name="AutoShape 2" descr="YSU Coat of Arms | YSU"/>
          <p:cNvSpPr>
            <a:spLocks noChangeAspect="1" noChangeArrowheads="1"/>
          </p:cNvSpPr>
          <p:nvPr/>
        </p:nvSpPr>
        <p:spPr bwMode="auto">
          <a:xfrm>
            <a:off x="514523" y="2526742"/>
            <a:ext cx="1333431" cy="105555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YSU symbols | YS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487" y="34631"/>
            <a:ext cx="3002400" cy="188745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57431" y="3399416"/>
            <a:ext cx="9305364" cy="1938992"/>
          </a:xfrm>
          <a:prstGeom prst="rect">
            <a:avLst/>
          </a:prstGeom>
          <a:noFill/>
        </p:spPr>
        <p:txBody>
          <a:bodyPr wrap="square" rtlCol="0">
            <a:spAutoFit/>
          </a:bodyPr>
          <a:lstStyle/>
          <a:p>
            <a:pPr algn="ctr"/>
            <a:r>
              <a:rPr lang="hy-AM" sz="2400" dirty="0" smtClean="0">
                <a:latin typeface="Sylfaen" panose="010A0502050306030303" pitchFamily="18" charset="0"/>
              </a:rPr>
              <a:t>Միաշղթա և երկշղթա պոլիռիբոնուկլեոտիդների հետ դոֆամին նեյրոմեդիատորի փոխազդեցության մեխանիզմների ուսումնասիրությունը</a:t>
            </a:r>
          </a:p>
          <a:p>
            <a:pPr algn="ctr"/>
            <a:endParaRPr lang="en-US" sz="2400" dirty="0" smtClean="0">
              <a:latin typeface="Sylfaen" panose="010A0502050306030303" pitchFamily="18" charset="0"/>
            </a:endParaRPr>
          </a:p>
          <a:p>
            <a:pPr algn="ctr"/>
            <a:r>
              <a:rPr lang="hy-AM" sz="2400" dirty="0" smtClean="0">
                <a:latin typeface="Sylfaen" panose="010A0502050306030303" pitchFamily="18" charset="0"/>
              </a:rPr>
              <a:t>24</a:t>
            </a:r>
            <a:r>
              <a:rPr lang="en-US" sz="2400" dirty="0" smtClean="0">
                <a:latin typeface="Sylfaen" panose="010A0502050306030303" pitchFamily="18" charset="0"/>
              </a:rPr>
              <a:t>WS-1F011 </a:t>
            </a:r>
            <a:r>
              <a:rPr lang="hy-AM" sz="2400" dirty="0" smtClean="0">
                <a:latin typeface="Sylfaen" panose="010A0502050306030303" pitchFamily="18" charset="0"/>
              </a:rPr>
              <a:t>դրամաշնորհ</a:t>
            </a:r>
            <a:endParaRPr lang="en-US" sz="2400" dirty="0">
              <a:latin typeface="Sylfaen" panose="010A0502050306030303" pitchFamily="18" charset="0"/>
            </a:endParaRPr>
          </a:p>
        </p:txBody>
      </p:sp>
    </p:spTree>
    <p:extLst>
      <p:ext uri="{BB962C8B-B14F-4D97-AF65-F5344CB8AC3E}">
        <p14:creationId xmlns:p14="http://schemas.microsoft.com/office/powerpoint/2010/main" val="278215301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90165" y="482400"/>
            <a:ext cx="7935419" cy="5694946"/>
          </a:xfrm>
          <a:prstGeom prst="rect">
            <a:avLst/>
          </a:prstGeom>
        </p:spPr>
      </p:pic>
    </p:spTree>
    <p:extLst>
      <p:ext uri="{BB962C8B-B14F-4D97-AF65-F5344CB8AC3E}">
        <p14:creationId xmlns:p14="http://schemas.microsoft.com/office/powerpoint/2010/main" val="31198396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0009" y="4927002"/>
            <a:ext cx="9273092" cy="785309"/>
          </a:xfrm>
          <a:prstGeom prst="rect">
            <a:avLst/>
          </a:prstGeom>
          <a:noFill/>
        </p:spPr>
        <p:txBody>
          <a:bodyPr wrap="square" rtlCol="0">
            <a:spAutoFit/>
          </a:bodyPr>
          <a:lstStyle/>
          <a:p>
            <a:endParaRPr lang="en-US" dirty="0"/>
          </a:p>
        </p:txBody>
      </p:sp>
      <p:pic>
        <p:nvPicPr>
          <p:cNvPr id="3" name="Picture 2"/>
          <p:cNvPicPr>
            <a:picLocks noChangeAspect="1"/>
          </p:cNvPicPr>
          <p:nvPr/>
        </p:nvPicPr>
        <p:blipFill>
          <a:blip r:embed="rId2"/>
          <a:stretch>
            <a:fillRect/>
          </a:stretch>
        </p:blipFill>
        <p:spPr>
          <a:xfrm>
            <a:off x="1506072" y="253961"/>
            <a:ext cx="7819354" cy="5408964"/>
          </a:xfrm>
          <a:prstGeom prst="rect">
            <a:avLst/>
          </a:prstGeom>
        </p:spPr>
      </p:pic>
    </p:spTree>
    <p:extLst>
      <p:ext uri="{BB962C8B-B14F-4D97-AF65-F5344CB8AC3E}">
        <p14:creationId xmlns:p14="http://schemas.microsoft.com/office/powerpoint/2010/main" val="19465693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31949" y="321534"/>
            <a:ext cx="6104638" cy="5617448"/>
            <a:chOff x="0" y="0"/>
            <a:chExt cx="4005698" cy="3295575"/>
          </a:xfrm>
        </p:grpSpPr>
        <p:grpSp>
          <p:nvGrpSpPr>
            <p:cNvPr id="6" name="Group 5"/>
            <p:cNvGrpSpPr/>
            <p:nvPr/>
          </p:nvGrpSpPr>
          <p:grpSpPr>
            <a:xfrm>
              <a:off x="0" y="0"/>
              <a:ext cx="4005698" cy="3070860"/>
              <a:chOff x="0" y="0"/>
              <a:chExt cx="4005698" cy="307086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6963" y="0"/>
                <a:ext cx="3848735" cy="3070860"/>
              </a:xfrm>
              <a:prstGeom prst="rect">
                <a:avLst/>
              </a:prstGeom>
              <a:noFill/>
              <a:ln>
                <a:noFill/>
              </a:ln>
            </p:spPr>
          </p:pic>
          <p:sp>
            <p:nvSpPr>
              <p:cNvPr id="9" name="Text Box 2"/>
              <p:cNvSpPr txBox="1">
                <a:spLocks noChangeArrowheads="1"/>
              </p:cNvSpPr>
              <p:nvPr/>
            </p:nvSpPr>
            <p:spPr bwMode="auto">
              <a:xfrm rot="16200000">
                <a:off x="-416243" y="1241946"/>
                <a:ext cx="1125855" cy="29337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1400" b="1">
                    <a:effectLst/>
                    <a:latin typeface="Times New Roman" panose="02020603050405020304" pitchFamily="18" charset="0"/>
                    <a:ea typeface="Calibri" panose="020F0502020204030204" pitchFamily="34" charset="0"/>
                  </a:rPr>
                  <a:t>Absorbance</a:t>
                </a:r>
                <a:endParaRPr lang="en-US" sz="1100">
                  <a:effectLst/>
                  <a:latin typeface="Calibri" panose="020F0502020204030204" pitchFamily="34" charset="0"/>
                  <a:ea typeface="Calibri" panose="020F0502020204030204" pitchFamily="34" charset="0"/>
                </a:endParaRPr>
              </a:p>
            </p:txBody>
          </p:sp>
        </p:grpSp>
        <p:sp>
          <p:nvSpPr>
            <p:cNvPr id="7" name="Text Box 2"/>
            <p:cNvSpPr txBox="1">
              <a:spLocks noChangeArrowheads="1"/>
            </p:cNvSpPr>
            <p:nvPr/>
          </p:nvSpPr>
          <p:spPr bwMode="auto">
            <a:xfrm>
              <a:off x="2033517" y="2961565"/>
              <a:ext cx="627380" cy="33401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1400" b="1">
                  <a:effectLst/>
                  <a:latin typeface="Times New Roman" panose="02020603050405020304" pitchFamily="18" charset="0"/>
                  <a:ea typeface="Calibri" panose="020F0502020204030204" pitchFamily="34" charset="0"/>
                </a:rPr>
                <a:t>, nm</a:t>
              </a:r>
              <a:endParaRPr lang="en-US" sz="1100">
                <a:effectLst/>
                <a:latin typeface="Calibri" panose="020F0502020204030204" pitchFamily="34" charset="0"/>
                <a:ea typeface="Calibri" panose="020F0502020204030204" pitchFamily="34" charset="0"/>
              </a:endParaRPr>
            </a:p>
          </p:txBody>
        </p:sp>
      </p:grpSp>
      <p:sp>
        <p:nvSpPr>
          <p:cNvPr id="2" name="TextBox 1"/>
          <p:cNvSpPr txBox="1"/>
          <p:nvPr/>
        </p:nvSpPr>
        <p:spPr>
          <a:xfrm>
            <a:off x="7153835" y="2033195"/>
            <a:ext cx="4399878" cy="2031325"/>
          </a:xfrm>
          <a:prstGeom prst="rect">
            <a:avLst/>
          </a:prstGeom>
          <a:noFill/>
        </p:spPr>
        <p:txBody>
          <a:bodyPr wrap="square" rtlCol="0">
            <a:spAutoFit/>
          </a:bodyPr>
          <a:lstStyle/>
          <a:p>
            <a:pPr algn="just"/>
            <a:r>
              <a:rPr lang="hy-AM" dirty="0" smtClean="0">
                <a:latin typeface="Sylfaen" panose="010A0502050306030303" pitchFamily="18" charset="0"/>
              </a:rPr>
              <a:t>Դոֆամինի </a:t>
            </a:r>
            <a:r>
              <a:rPr lang="ru-RU" dirty="0" smtClean="0">
                <a:latin typeface="Sylfaen" panose="010A0502050306030303" pitchFamily="18" charset="0"/>
              </a:rPr>
              <a:t>(1) 7 </a:t>
            </a:r>
            <a:r>
              <a:rPr lang="hy-AM" dirty="0" smtClean="0">
                <a:latin typeface="Sylfaen" panose="010A0502050306030303" pitchFamily="18" charset="0"/>
              </a:rPr>
              <a:t>դոֆամին </a:t>
            </a:r>
            <a:r>
              <a:rPr lang="en-US" dirty="0" smtClean="0">
                <a:latin typeface="Sylfaen" panose="010A0502050306030303" pitchFamily="18" charset="0"/>
              </a:rPr>
              <a:t>poly(</a:t>
            </a:r>
            <a:r>
              <a:rPr lang="en-US" dirty="0" err="1" smtClean="0">
                <a:latin typeface="Sylfaen" panose="010A0502050306030303" pitchFamily="18" charset="0"/>
              </a:rPr>
              <a:t>rA</a:t>
            </a:r>
            <a:r>
              <a:rPr lang="en-US" dirty="0" smtClean="0">
                <a:latin typeface="Sylfaen" panose="010A0502050306030303" pitchFamily="18" charset="0"/>
              </a:rPr>
              <a:t>) </a:t>
            </a:r>
            <a:r>
              <a:rPr lang="hy-AM" dirty="0" smtClean="0">
                <a:latin typeface="Sylfaen" panose="010A0502050306030303" pitchFamily="18" charset="0"/>
              </a:rPr>
              <a:t>կլանման սպեկտրները </a:t>
            </a:r>
            <a:r>
              <a:rPr lang="en-US" dirty="0">
                <a:latin typeface="Sylfaen" panose="010A0502050306030303" pitchFamily="18" charset="0"/>
              </a:rPr>
              <a:t>poly(</a:t>
            </a:r>
            <a:r>
              <a:rPr lang="en-US" dirty="0" err="1">
                <a:latin typeface="Sylfaen" panose="010A0502050306030303" pitchFamily="18" charset="0"/>
              </a:rPr>
              <a:t>rA</a:t>
            </a:r>
            <a:r>
              <a:rPr lang="en-US" dirty="0" smtClean="0">
                <a:latin typeface="Sylfaen" panose="010A0502050306030303" pitchFamily="18" charset="0"/>
              </a:rPr>
              <a:t>)</a:t>
            </a:r>
            <a:r>
              <a:rPr lang="hy-AM" dirty="0" smtClean="0">
                <a:latin typeface="Sylfaen" panose="010A0502050306030303" pitchFamily="18" charset="0"/>
              </a:rPr>
              <a:t>-ի</a:t>
            </a:r>
            <a:r>
              <a:rPr lang="en-US" dirty="0" smtClean="0">
                <a:latin typeface="Sylfaen" panose="010A0502050306030303" pitchFamily="18" charset="0"/>
              </a:rPr>
              <a:t> </a:t>
            </a:r>
            <a:r>
              <a:rPr lang="hy-AM" dirty="0" smtClean="0">
                <a:latin typeface="Sylfaen" panose="010A0502050306030303" pitchFamily="18" charset="0"/>
              </a:rPr>
              <a:t>տարբեր կոնցենտրացիաների դեպքում</a:t>
            </a:r>
            <a:r>
              <a:rPr lang="en-US" dirty="0" smtClean="0">
                <a:latin typeface="Sylfaen" panose="010A0502050306030303" pitchFamily="18" charset="0"/>
              </a:rPr>
              <a:t> </a:t>
            </a:r>
            <a:r>
              <a:rPr lang="hy-AM" dirty="0" smtClean="0">
                <a:latin typeface="Sylfaen" panose="010A0502050306030303" pitchFamily="18" charset="0"/>
              </a:rPr>
              <a:t>Դոֆամինի կոնցենտրացին </a:t>
            </a:r>
            <a:r>
              <a:rPr lang="en-US" dirty="0" smtClean="0">
                <a:latin typeface="Sylfaen" panose="010A0502050306030303" pitchFamily="18" charset="0"/>
              </a:rPr>
              <a:t>1.1×10</a:t>
            </a:r>
            <a:r>
              <a:rPr lang="en-US" baseline="30000" dirty="0" smtClean="0">
                <a:latin typeface="Sylfaen" panose="010A0502050306030303" pitchFamily="18" charset="0"/>
              </a:rPr>
              <a:t>-4</a:t>
            </a:r>
            <a:r>
              <a:rPr lang="en-US" dirty="0" smtClean="0">
                <a:latin typeface="Sylfaen" panose="010A0502050306030303" pitchFamily="18" charset="0"/>
              </a:rPr>
              <a:t> </a:t>
            </a:r>
            <a:r>
              <a:rPr lang="hy-AM" dirty="0" smtClean="0">
                <a:latin typeface="Sylfaen" panose="010A0502050306030303" pitchFamily="18" charset="0"/>
              </a:rPr>
              <a:t>Մ</a:t>
            </a:r>
            <a:r>
              <a:rPr lang="en-US" dirty="0" smtClean="0">
                <a:latin typeface="Sylfaen" panose="010A0502050306030303" pitchFamily="18" charset="0"/>
              </a:rPr>
              <a:t>/</a:t>
            </a:r>
            <a:r>
              <a:rPr lang="hy-AM" dirty="0" smtClean="0">
                <a:latin typeface="Sylfaen" panose="010A0502050306030303" pitchFamily="18" charset="0"/>
              </a:rPr>
              <a:t>լ, լուծույթի իոնական ուժը՝</a:t>
            </a:r>
            <a:r>
              <a:rPr lang="en-US" dirty="0" smtClean="0">
                <a:latin typeface="Sylfaen" panose="010A0502050306030303" pitchFamily="18" charset="0"/>
              </a:rPr>
              <a:t> </a:t>
            </a:r>
            <a:r>
              <a:rPr lang="en-US" dirty="0">
                <a:latin typeface="Sylfaen" panose="010A0502050306030303" pitchFamily="18" charset="0"/>
              </a:rPr>
              <a:t>150 </a:t>
            </a:r>
            <a:r>
              <a:rPr lang="hy-AM" dirty="0" smtClean="0">
                <a:latin typeface="Sylfaen" panose="010A0502050306030303" pitchFamily="18" charset="0"/>
              </a:rPr>
              <a:t>մՄ,</a:t>
            </a:r>
            <a:r>
              <a:rPr lang="en-US" dirty="0" smtClean="0">
                <a:latin typeface="Sylfaen" panose="010A0502050306030303" pitchFamily="18" charset="0"/>
              </a:rPr>
              <a:t>  </a:t>
            </a:r>
            <a:r>
              <a:rPr lang="en-US" dirty="0">
                <a:latin typeface="Sylfaen" panose="010A0502050306030303" pitchFamily="18" charset="0"/>
              </a:rPr>
              <a:t>pH=7.0.</a:t>
            </a:r>
          </a:p>
          <a:p>
            <a:endParaRPr lang="en-US" dirty="0"/>
          </a:p>
        </p:txBody>
      </p:sp>
    </p:spTree>
    <p:extLst>
      <p:ext uri="{BB962C8B-B14F-4D97-AF65-F5344CB8AC3E}">
        <p14:creationId xmlns:p14="http://schemas.microsoft.com/office/powerpoint/2010/main" val="1941367195"/>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570616" y="720762"/>
            <a:ext cx="6179241" cy="4776396"/>
            <a:chOff x="0" y="0"/>
            <a:chExt cx="3636859" cy="3110971"/>
          </a:xfrm>
        </p:grpSpPr>
        <p:grpSp>
          <p:nvGrpSpPr>
            <p:cNvPr id="6" name="Group 5"/>
            <p:cNvGrpSpPr/>
            <p:nvPr/>
          </p:nvGrpSpPr>
          <p:grpSpPr>
            <a:xfrm>
              <a:off x="0" y="0"/>
              <a:ext cx="3636859" cy="2813050"/>
              <a:chOff x="0" y="0"/>
              <a:chExt cx="3636859" cy="281305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3904" y="0"/>
                <a:ext cx="3322955" cy="2813050"/>
              </a:xfrm>
              <a:prstGeom prst="rect">
                <a:avLst/>
              </a:prstGeom>
              <a:noFill/>
              <a:ln>
                <a:noFill/>
              </a:ln>
            </p:spPr>
          </p:pic>
          <p:sp>
            <p:nvSpPr>
              <p:cNvPr id="9" name="Text Box 2"/>
              <p:cNvSpPr txBox="1">
                <a:spLocks noChangeArrowheads="1"/>
              </p:cNvSpPr>
              <p:nvPr/>
            </p:nvSpPr>
            <p:spPr bwMode="auto">
              <a:xfrm rot="16200000">
                <a:off x="-416251" y="1105468"/>
                <a:ext cx="1125822" cy="29332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lnSpc>
                    <a:spcPct val="107000"/>
                  </a:lnSpc>
                  <a:spcAft>
                    <a:spcPts val="100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Absorbance</a:t>
                </a:r>
                <a:endParaRPr lang="en-US" sz="1200">
                  <a:effectLst/>
                  <a:latin typeface="Times" panose="02020603050405020304" pitchFamily="18" charset="0"/>
                  <a:ea typeface="Times New Roman" panose="02020603050405020304" pitchFamily="18" charset="0"/>
                  <a:cs typeface="Times New Roman" panose="02020603050405020304" pitchFamily="18" charset="0"/>
                </a:endParaRPr>
              </a:p>
            </p:txBody>
          </p:sp>
        </p:grpSp>
        <p:sp>
          <p:nvSpPr>
            <p:cNvPr id="7" name="Text Box 2"/>
            <p:cNvSpPr txBox="1">
              <a:spLocks noChangeArrowheads="1"/>
            </p:cNvSpPr>
            <p:nvPr/>
          </p:nvSpPr>
          <p:spPr bwMode="auto">
            <a:xfrm>
              <a:off x="1630587" y="2777018"/>
              <a:ext cx="762821" cy="33395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lnSpc>
                  <a:spcPct val="107000"/>
                </a:lnSpc>
                <a:spcAft>
                  <a:spcPts val="100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 nm</a:t>
              </a:r>
              <a:endParaRPr lang="en-US" sz="1200">
                <a:effectLst/>
                <a:latin typeface="Times" panose="02020603050405020304" pitchFamily="18" charset="0"/>
                <a:ea typeface="Times New Roman" panose="02020603050405020304" pitchFamily="18" charset="0"/>
                <a:cs typeface="Times New Roman" panose="02020603050405020304" pitchFamily="18" charset="0"/>
              </a:endParaRPr>
            </a:p>
          </p:txBody>
        </p:sp>
      </p:grpSp>
      <p:sp>
        <p:nvSpPr>
          <p:cNvPr id="10" name="TextBox 9"/>
          <p:cNvSpPr txBox="1"/>
          <p:nvPr/>
        </p:nvSpPr>
        <p:spPr>
          <a:xfrm>
            <a:off x="7153835" y="1527587"/>
            <a:ext cx="4593516" cy="1754326"/>
          </a:xfrm>
          <a:prstGeom prst="rect">
            <a:avLst/>
          </a:prstGeom>
          <a:noFill/>
        </p:spPr>
        <p:txBody>
          <a:bodyPr wrap="square" rtlCol="0">
            <a:spAutoFit/>
          </a:bodyPr>
          <a:lstStyle/>
          <a:p>
            <a:pPr algn="just"/>
            <a:r>
              <a:rPr lang="hy-AM" dirty="0" smtClean="0">
                <a:latin typeface="Sylfaen" panose="010A0502050306030303" pitchFamily="18" charset="0"/>
              </a:rPr>
              <a:t>Դոֆամինի </a:t>
            </a:r>
            <a:r>
              <a:rPr lang="ru-RU" dirty="0" smtClean="0">
                <a:latin typeface="Sylfaen" panose="010A0502050306030303" pitchFamily="18" charset="0"/>
              </a:rPr>
              <a:t>(1) 7 </a:t>
            </a:r>
            <a:r>
              <a:rPr lang="hy-AM" dirty="0" smtClean="0">
                <a:latin typeface="Sylfaen" panose="010A0502050306030303" pitchFamily="18" charset="0"/>
              </a:rPr>
              <a:t>դոֆամին </a:t>
            </a:r>
            <a:r>
              <a:rPr lang="en-US" dirty="0" smtClean="0">
                <a:latin typeface="Sylfaen" panose="010A0502050306030303" pitchFamily="18" charset="0"/>
              </a:rPr>
              <a:t>poly(</a:t>
            </a:r>
            <a:r>
              <a:rPr lang="en-US" dirty="0" err="1" smtClean="0">
                <a:latin typeface="Sylfaen" panose="010A0502050306030303" pitchFamily="18" charset="0"/>
              </a:rPr>
              <a:t>rU</a:t>
            </a:r>
            <a:r>
              <a:rPr lang="en-US" dirty="0" smtClean="0">
                <a:latin typeface="Sylfaen" panose="010A0502050306030303" pitchFamily="18" charset="0"/>
              </a:rPr>
              <a:t>) </a:t>
            </a:r>
            <a:r>
              <a:rPr lang="hy-AM" dirty="0" smtClean="0">
                <a:latin typeface="Sylfaen" panose="010A0502050306030303" pitchFamily="18" charset="0"/>
              </a:rPr>
              <a:t>կլանման սպեկտրները </a:t>
            </a:r>
            <a:r>
              <a:rPr lang="en-US" dirty="0" smtClean="0">
                <a:latin typeface="Sylfaen" panose="010A0502050306030303" pitchFamily="18" charset="0"/>
              </a:rPr>
              <a:t>poly(</a:t>
            </a:r>
            <a:r>
              <a:rPr lang="en-US" dirty="0" err="1" smtClean="0">
                <a:latin typeface="Sylfaen" panose="010A0502050306030303" pitchFamily="18" charset="0"/>
              </a:rPr>
              <a:t>rU</a:t>
            </a:r>
            <a:r>
              <a:rPr lang="en-US" dirty="0" smtClean="0">
                <a:latin typeface="Sylfaen" panose="010A0502050306030303" pitchFamily="18" charset="0"/>
              </a:rPr>
              <a:t>)</a:t>
            </a:r>
            <a:r>
              <a:rPr lang="hy-AM" dirty="0" smtClean="0">
                <a:latin typeface="Sylfaen" panose="010A0502050306030303" pitchFamily="18" charset="0"/>
              </a:rPr>
              <a:t>-ի</a:t>
            </a:r>
            <a:r>
              <a:rPr lang="en-US" dirty="0" smtClean="0">
                <a:latin typeface="Sylfaen" panose="010A0502050306030303" pitchFamily="18" charset="0"/>
              </a:rPr>
              <a:t> </a:t>
            </a:r>
            <a:r>
              <a:rPr lang="hy-AM" dirty="0" smtClean="0">
                <a:latin typeface="Sylfaen" panose="010A0502050306030303" pitchFamily="18" charset="0"/>
              </a:rPr>
              <a:t>տարբեր կոնցենտրացիաների դեպքում</a:t>
            </a:r>
            <a:r>
              <a:rPr lang="en-US" dirty="0" smtClean="0">
                <a:latin typeface="Sylfaen" panose="010A0502050306030303" pitchFamily="18" charset="0"/>
              </a:rPr>
              <a:t> </a:t>
            </a:r>
            <a:r>
              <a:rPr lang="hy-AM" dirty="0" smtClean="0">
                <a:latin typeface="Sylfaen" panose="010A0502050306030303" pitchFamily="18" charset="0"/>
              </a:rPr>
              <a:t>Դոֆամինի կոնցենտրացին </a:t>
            </a:r>
            <a:r>
              <a:rPr lang="en-US" dirty="0" smtClean="0">
                <a:latin typeface="Sylfaen" panose="010A0502050306030303" pitchFamily="18" charset="0"/>
              </a:rPr>
              <a:t>1.1×10</a:t>
            </a:r>
            <a:r>
              <a:rPr lang="en-US" baseline="30000" dirty="0" smtClean="0">
                <a:latin typeface="Sylfaen" panose="010A0502050306030303" pitchFamily="18" charset="0"/>
              </a:rPr>
              <a:t>-4</a:t>
            </a:r>
            <a:r>
              <a:rPr lang="en-US" dirty="0" smtClean="0">
                <a:latin typeface="Sylfaen" panose="010A0502050306030303" pitchFamily="18" charset="0"/>
              </a:rPr>
              <a:t> </a:t>
            </a:r>
            <a:r>
              <a:rPr lang="hy-AM" dirty="0" smtClean="0">
                <a:latin typeface="Sylfaen" panose="010A0502050306030303" pitchFamily="18" charset="0"/>
              </a:rPr>
              <a:t>Մ</a:t>
            </a:r>
            <a:r>
              <a:rPr lang="en-US" dirty="0" smtClean="0">
                <a:latin typeface="Sylfaen" panose="010A0502050306030303" pitchFamily="18" charset="0"/>
              </a:rPr>
              <a:t>/</a:t>
            </a:r>
            <a:r>
              <a:rPr lang="hy-AM" dirty="0" smtClean="0">
                <a:latin typeface="Sylfaen" panose="010A0502050306030303" pitchFamily="18" charset="0"/>
              </a:rPr>
              <a:t>լ, լուծույթի իոնական ուժը՝</a:t>
            </a:r>
            <a:r>
              <a:rPr lang="en-US" dirty="0" smtClean="0">
                <a:latin typeface="Sylfaen" panose="010A0502050306030303" pitchFamily="18" charset="0"/>
              </a:rPr>
              <a:t> </a:t>
            </a:r>
            <a:r>
              <a:rPr lang="en-US" dirty="0">
                <a:latin typeface="Sylfaen" panose="010A0502050306030303" pitchFamily="18" charset="0"/>
              </a:rPr>
              <a:t>150 </a:t>
            </a:r>
            <a:r>
              <a:rPr lang="hy-AM" dirty="0" smtClean="0">
                <a:latin typeface="Sylfaen" panose="010A0502050306030303" pitchFamily="18" charset="0"/>
              </a:rPr>
              <a:t>մՄ,</a:t>
            </a:r>
            <a:r>
              <a:rPr lang="en-US" dirty="0" smtClean="0">
                <a:latin typeface="Sylfaen" panose="010A0502050306030303" pitchFamily="18" charset="0"/>
              </a:rPr>
              <a:t>  </a:t>
            </a:r>
            <a:r>
              <a:rPr lang="en-US" dirty="0">
                <a:latin typeface="Sylfaen" panose="010A0502050306030303" pitchFamily="18" charset="0"/>
              </a:rPr>
              <a:t>pH=7.0.</a:t>
            </a:r>
          </a:p>
          <a:p>
            <a:endParaRPr lang="en-US" dirty="0"/>
          </a:p>
        </p:txBody>
      </p:sp>
    </p:spTree>
    <p:extLst>
      <p:ext uri="{BB962C8B-B14F-4D97-AF65-F5344CB8AC3E}">
        <p14:creationId xmlns:p14="http://schemas.microsoft.com/office/powerpoint/2010/main" val="3262682233"/>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631233" y="1082351"/>
            <a:ext cx="5368497" cy="3950024"/>
            <a:chOff x="0" y="0"/>
            <a:chExt cx="3807536" cy="3206763"/>
          </a:xfrm>
        </p:grpSpPr>
        <p:grpSp>
          <p:nvGrpSpPr>
            <p:cNvPr id="11" name="Group 10"/>
            <p:cNvGrpSpPr/>
            <p:nvPr/>
          </p:nvGrpSpPr>
          <p:grpSpPr>
            <a:xfrm>
              <a:off x="0" y="0"/>
              <a:ext cx="3807536" cy="2990215"/>
              <a:chOff x="0" y="0"/>
              <a:chExt cx="3807536" cy="2990215"/>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3446" y="0"/>
                <a:ext cx="3514090" cy="2990215"/>
              </a:xfrm>
              <a:prstGeom prst="rect">
                <a:avLst/>
              </a:prstGeom>
              <a:noFill/>
              <a:ln>
                <a:noFill/>
              </a:ln>
            </p:spPr>
          </p:pic>
          <p:sp>
            <p:nvSpPr>
              <p:cNvPr id="14" name="Text Box 2"/>
              <p:cNvSpPr txBox="1">
                <a:spLocks noChangeArrowheads="1"/>
              </p:cNvSpPr>
              <p:nvPr/>
            </p:nvSpPr>
            <p:spPr bwMode="auto">
              <a:xfrm rot="16200000">
                <a:off x="-416237" y="1050878"/>
                <a:ext cx="1125756" cy="29328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1400" b="1">
                    <a:effectLst/>
                    <a:latin typeface="Times New Roman" panose="02020603050405020304" pitchFamily="18" charset="0"/>
                    <a:ea typeface="Calibri" panose="020F0502020204030204" pitchFamily="34" charset="0"/>
                  </a:rPr>
                  <a:t>F; arb. un.</a:t>
                </a:r>
                <a:endParaRPr lang="en-US" sz="1100">
                  <a:effectLst/>
                  <a:latin typeface="Calibri" panose="020F0502020204030204" pitchFamily="34" charset="0"/>
                  <a:ea typeface="Calibri" panose="020F0502020204030204" pitchFamily="34" charset="0"/>
                </a:endParaRPr>
              </a:p>
            </p:txBody>
          </p:sp>
        </p:grpSp>
        <p:sp>
          <p:nvSpPr>
            <p:cNvPr id="12" name="Text Box 2"/>
            <p:cNvSpPr txBox="1">
              <a:spLocks noChangeArrowheads="1"/>
            </p:cNvSpPr>
            <p:nvPr/>
          </p:nvSpPr>
          <p:spPr bwMode="auto">
            <a:xfrm>
              <a:off x="1644555" y="2872854"/>
              <a:ext cx="627325" cy="333909"/>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1400" b="1">
                  <a:effectLst/>
                  <a:latin typeface="Times New Roman" panose="02020603050405020304" pitchFamily="18" charset="0"/>
                  <a:ea typeface="Calibri" panose="020F0502020204030204" pitchFamily="34" charset="0"/>
                </a:rPr>
                <a:t>, nm</a:t>
              </a:r>
              <a:endParaRPr lang="en-US" sz="1100">
                <a:effectLst/>
                <a:latin typeface="Calibri" panose="020F0502020204030204" pitchFamily="34" charset="0"/>
                <a:ea typeface="Calibri" panose="020F0502020204030204" pitchFamily="34" charset="0"/>
              </a:endParaRPr>
            </a:p>
          </p:txBody>
        </p:sp>
      </p:grpSp>
      <p:sp>
        <p:nvSpPr>
          <p:cNvPr id="2" name="TextBox 1"/>
          <p:cNvSpPr txBox="1"/>
          <p:nvPr/>
        </p:nvSpPr>
        <p:spPr>
          <a:xfrm>
            <a:off x="8337176" y="2151529"/>
            <a:ext cx="3345629" cy="2585323"/>
          </a:xfrm>
          <a:prstGeom prst="rect">
            <a:avLst/>
          </a:prstGeom>
          <a:noFill/>
        </p:spPr>
        <p:txBody>
          <a:bodyPr wrap="square" rtlCol="0">
            <a:spAutoFit/>
          </a:bodyPr>
          <a:lstStyle/>
          <a:p>
            <a:r>
              <a:rPr lang="hy-AM" dirty="0">
                <a:latin typeface="Sylfaen" panose="010A0502050306030303" pitchFamily="18" charset="0"/>
              </a:rPr>
              <a:t>Դոֆամինի </a:t>
            </a:r>
            <a:r>
              <a:rPr lang="ru-RU" dirty="0">
                <a:latin typeface="Sylfaen" panose="010A0502050306030303" pitchFamily="18" charset="0"/>
              </a:rPr>
              <a:t>(1) </a:t>
            </a:r>
            <a:r>
              <a:rPr lang="hy-AM" dirty="0">
                <a:latin typeface="Sylfaen" panose="010A0502050306030303" pitchFamily="18" charset="0"/>
              </a:rPr>
              <a:t>և</a:t>
            </a:r>
            <a:r>
              <a:rPr lang="ru-RU" dirty="0" smtClean="0">
                <a:latin typeface="Sylfaen" panose="010A0502050306030303" pitchFamily="18" charset="0"/>
              </a:rPr>
              <a:t> </a:t>
            </a:r>
            <a:r>
              <a:rPr lang="hy-AM" dirty="0">
                <a:latin typeface="Sylfaen" panose="010A0502050306030303" pitchFamily="18" charset="0"/>
              </a:rPr>
              <a:t>դոֆամին </a:t>
            </a:r>
            <a:r>
              <a:rPr lang="en-US" dirty="0">
                <a:latin typeface="Sylfaen" panose="010A0502050306030303" pitchFamily="18" charset="0"/>
              </a:rPr>
              <a:t>poly(</a:t>
            </a:r>
            <a:r>
              <a:rPr lang="en-US" dirty="0" err="1">
                <a:latin typeface="Sylfaen" panose="010A0502050306030303" pitchFamily="18" charset="0"/>
              </a:rPr>
              <a:t>rA</a:t>
            </a:r>
            <a:r>
              <a:rPr lang="en-US" dirty="0">
                <a:latin typeface="Sylfaen" panose="010A0502050306030303" pitchFamily="18" charset="0"/>
              </a:rPr>
              <a:t>) </a:t>
            </a:r>
            <a:r>
              <a:rPr lang="hy-AM" dirty="0" smtClean="0">
                <a:latin typeface="Sylfaen" panose="010A0502050306030303" pitchFamily="18" charset="0"/>
              </a:rPr>
              <a:t>ֆլուորեսցենցիայի </a:t>
            </a:r>
            <a:r>
              <a:rPr lang="hy-AM" dirty="0">
                <a:latin typeface="Sylfaen" panose="010A0502050306030303" pitchFamily="18" charset="0"/>
              </a:rPr>
              <a:t>սպեկտրները </a:t>
            </a:r>
            <a:r>
              <a:rPr lang="en-US" dirty="0">
                <a:latin typeface="Sylfaen" panose="010A0502050306030303" pitchFamily="18" charset="0"/>
              </a:rPr>
              <a:t>poly(</a:t>
            </a:r>
            <a:r>
              <a:rPr lang="en-US" dirty="0" err="1">
                <a:latin typeface="Sylfaen" panose="010A0502050306030303" pitchFamily="18" charset="0"/>
              </a:rPr>
              <a:t>rA</a:t>
            </a:r>
            <a:r>
              <a:rPr lang="en-US" dirty="0">
                <a:latin typeface="Sylfaen" panose="010A0502050306030303" pitchFamily="18" charset="0"/>
              </a:rPr>
              <a:t>)</a:t>
            </a:r>
            <a:r>
              <a:rPr lang="hy-AM" dirty="0">
                <a:latin typeface="Sylfaen" panose="010A0502050306030303" pitchFamily="18" charset="0"/>
              </a:rPr>
              <a:t>-ի</a:t>
            </a:r>
            <a:r>
              <a:rPr lang="en-US" dirty="0">
                <a:latin typeface="Sylfaen" panose="010A0502050306030303" pitchFamily="18" charset="0"/>
              </a:rPr>
              <a:t> </a:t>
            </a:r>
            <a:r>
              <a:rPr lang="hy-AM" dirty="0">
                <a:latin typeface="Sylfaen" panose="010A0502050306030303" pitchFamily="18" charset="0"/>
              </a:rPr>
              <a:t>տարբեր կոնցենտրացիաների </a:t>
            </a:r>
            <a:r>
              <a:rPr lang="hy-AM" dirty="0" smtClean="0">
                <a:latin typeface="Sylfaen" panose="010A0502050306030303" pitchFamily="18" charset="0"/>
              </a:rPr>
              <a:t>դեպքում </a:t>
            </a:r>
            <a:r>
              <a:rPr lang="ru-RU" dirty="0" smtClean="0">
                <a:latin typeface="Sylfaen" panose="010A0502050306030303" pitchFamily="18" charset="0"/>
              </a:rPr>
              <a:t>(2-5):</a:t>
            </a:r>
            <a:r>
              <a:rPr lang="en-US" dirty="0" smtClean="0">
                <a:latin typeface="Sylfaen" panose="010A0502050306030303" pitchFamily="18" charset="0"/>
              </a:rPr>
              <a:t> </a:t>
            </a:r>
            <a:r>
              <a:rPr lang="hy-AM" dirty="0">
                <a:latin typeface="Sylfaen" panose="010A0502050306030303" pitchFamily="18" charset="0"/>
              </a:rPr>
              <a:t>Դոֆամինի կոնցենտրացին </a:t>
            </a:r>
            <a:r>
              <a:rPr lang="en-US" dirty="0">
                <a:latin typeface="Sylfaen" panose="010A0502050306030303" pitchFamily="18" charset="0"/>
              </a:rPr>
              <a:t>1.1×10</a:t>
            </a:r>
            <a:r>
              <a:rPr lang="en-US" baseline="30000" dirty="0">
                <a:latin typeface="Sylfaen" panose="010A0502050306030303" pitchFamily="18" charset="0"/>
              </a:rPr>
              <a:t>-4</a:t>
            </a:r>
            <a:r>
              <a:rPr lang="en-US" dirty="0">
                <a:latin typeface="Sylfaen" panose="010A0502050306030303" pitchFamily="18" charset="0"/>
              </a:rPr>
              <a:t> </a:t>
            </a:r>
            <a:r>
              <a:rPr lang="hy-AM" dirty="0">
                <a:latin typeface="Sylfaen" panose="010A0502050306030303" pitchFamily="18" charset="0"/>
              </a:rPr>
              <a:t>Մ</a:t>
            </a:r>
            <a:r>
              <a:rPr lang="en-US" dirty="0">
                <a:latin typeface="Sylfaen" panose="010A0502050306030303" pitchFamily="18" charset="0"/>
              </a:rPr>
              <a:t>/</a:t>
            </a:r>
            <a:r>
              <a:rPr lang="hy-AM" dirty="0">
                <a:latin typeface="Sylfaen" panose="010A0502050306030303" pitchFamily="18" charset="0"/>
              </a:rPr>
              <a:t>լ, լուծույթի իոնական ուժը՝</a:t>
            </a:r>
            <a:r>
              <a:rPr lang="en-US" dirty="0">
                <a:latin typeface="Sylfaen" panose="010A0502050306030303" pitchFamily="18" charset="0"/>
              </a:rPr>
              <a:t> 150 </a:t>
            </a:r>
            <a:r>
              <a:rPr lang="hy-AM" dirty="0">
                <a:latin typeface="Sylfaen" panose="010A0502050306030303" pitchFamily="18" charset="0"/>
              </a:rPr>
              <a:t>մՄ,</a:t>
            </a:r>
            <a:r>
              <a:rPr lang="en-US" dirty="0">
                <a:latin typeface="Sylfaen" panose="010A0502050306030303" pitchFamily="18" charset="0"/>
              </a:rPr>
              <a:t>  pH=7.0.</a:t>
            </a:r>
          </a:p>
          <a:p>
            <a:endParaRPr lang="en-US" dirty="0"/>
          </a:p>
        </p:txBody>
      </p:sp>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659224" y="1203650"/>
            <a:ext cx="5374479" cy="4096138"/>
            <a:chOff x="0" y="0"/>
            <a:chExt cx="3876004" cy="3090755"/>
          </a:xfrm>
        </p:grpSpPr>
        <p:grpSp>
          <p:nvGrpSpPr>
            <p:cNvPr id="10" name="Group 9"/>
            <p:cNvGrpSpPr/>
            <p:nvPr/>
          </p:nvGrpSpPr>
          <p:grpSpPr>
            <a:xfrm>
              <a:off x="0" y="0"/>
              <a:ext cx="3876004" cy="2811145"/>
              <a:chOff x="0" y="0"/>
              <a:chExt cx="3876004" cy="2811145"/>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1099" y="0"/>
                <a:ext cx="3684905" cy="2811145"/>
              </a:xfrm>
              <a:prstGeom prst="rect">
                <a:avLst/>
              </a:prstGeom>
              <a:noFill/>
              <a:ln>
                <a:noFill/>
              </a:ln>
            </p:spPr>
          </p:pic>
          <p:sp>
            <p:nvSpPr>
              <p:cNvPr id="13" name="Text Box 2"/>
              <p:cNvSpPr txBox="1">
                <a:spLocks noChangeArrowheads="1"/>
              </p:cNvSpPr>
              <p:nvPr/>
            </p:nvSpPr>
            <p:spPr bwMode="auto">
              <a:xfrm rot="16200000">
                <a:off x="-416226" y="996287"/>
                <a:ext cx="1125734" cy="29328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1400" b="1">
                    <a:effectLst/>
                    <a:latin typeface="Times New Roman" panose="02020603050405020304" pitchFamily="18" charset="0"/>
                    <a:ea typeface="Calibri" panose="020F0502020204030204" pitchFamily="34" charset="0"/>
                  </a:rPr>
                  <a:t>F; arb. un.</a:t>
                </a:r>
                <a:endParaRPr lang="en-US" sz="1100">
                  <a:effectLst/>
                  <a:latin typeface="Calibri" panose="020F0502020204030204" pitchFamily="34" charset="0"/>
                  <a:ea typeface="Calibri" panose="020F0502020204030204" pitchFamily="34" charset="0"/>
                </a:endParaRPr>
              </a:p>
            </p:txBody>
          </p:sp>
        </p:grpSp>
        <p:sp>
          <p:nvSpPr>
            <p:cNvPr id="11" name="Text Box 2"/>
            <p:cNvSpPr txBox="1">
              <a:spLocks noChangeArrowheads="1"/>
            </p:cNvSpPr>
            <p:nvPr/>
          </p:nvSpPr>
          <p:spPr bwMode="auto">
            <a:xfrm>
              <a:off x="1821976" y="2756847"/>
              <a:ext cx="627312" cy="333908"/>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1400" b="1">
                  <a:effectLst/>
                  <a:latin typeface="Times New Roman" panose="02020603050405020304" pitchFamily="18" charset="0"/>
                  <a:ea typeface="Calibri" panose="020F0502020204030204" pitchFamily="34" charset="0"/>
                </a:rPr>
                <a:t>, nm</a:t>
              </a:r>
              <a:endParaRPr lang="en-US" sz="1100">
                <a:effectLst/>
                <a:latin typeface="Calibri" panose="020F0502020204030204" pitchFamily="34" charset="0"/>
                <a:ea typeface="Calibri" panose="020F0502020204030204" pitchFamily="34" charset="0"/>
              </a:endParaRPr>
            </a:p>
          </p:txBody>
        </p:sp>
      </p:grpSp>
      <p:sp>
        <p:nvSpPr>
          <p:cNvPr id="7" name="TextBox 6"/>
          <p:cNvSpPr txBox="1"/>
          <p:nvPr/>
        </p:nvSpPr>
        <p:spPr>
          <a:xfrm>
            <a:off x="8337176" y="2151529"/>
            <a:ext cx="3345629" cy="2585323"/>
          </a:xfrm>
          <a:prstGeom prst="rect">
            <a:avLst/>
          </a:prstGeom>
          <a:noFill/>
        </p:spPr>
        <p:txBody>
          <a:bodyPr wrap="square" rtlCol="0">
            <a:spAutoFit/>
          </a:bodyPr>
          <a:lstStyle/>
          <a:p>
            <a:r>
              <a:rPr lang="hy-AM" dirty="0">
                <a:latin typeface="Sylfaen" panose="010A0502050306030303" pitchFamily="18" charset="0"/>
              </a:rPr>
              <a:t>Դոֆամինի </a:t>
            </a:r>
            <a:r>
              <a:rPr lang="ru-RU" dirty="0">
                <a:latin typeface="Sylfaen" panose="010A0502050306030303" pitchFamily="18" charset="0"/>
              </a:rPr>
              <a:t>(1) </a:t>
            </a:r>
            <a:r>
              <a:rPr lang="hy-AM" dirty="0">
                <a:latin typeface="Sylfaen" panose="010A0502050306030303" pitchFamily="18" charset="0"/>
              </a:rPr>
              <a:t>և</a:t>
            </a:r>
            <a:r>
              <a:rPr lang="ru-RU" dirty="0" smtClean="0">
                <a:latin typeface="Sylfaen" panose="010A0502050306030303" pitchFamily="18" charset="0"/>
              </a:rPr>
              <a:t> </a:t>
            </a:r>
            <a:r>
              <a:rPr lang="hy-AM" dirty="0">
                <a:latin typeface="Sylfaen" panose="010A0502050306030303" pitchFamily="18" charset="0"/>
              </a:rPr>
              <a:t>դոֆամին </a:t>
            </a:r>
            <a:r>
              <a:rPr lang="en-US" dirty="0" smtClean="0">
                <a:latin typeface="Sylfaen" panose="010A0502050306030303" pitchFamily="18" charset="0"/>
              </a:rPr>
              <a:t>poly(</a:t>
            </a:r>
            <a:r>
              <a:rPr lang="en-US" dirty="0" err="1" smtClean="0">
                <a:latin typeface="Sylfaen" panose="010A0502050306030303" pitchFamily="18" charset="0"/>
              </a:rPr>
              <a:t>rU</a:t>
            </a:r>
            <a:r>
              <a:rPr lang="en-US" dirty="0" smtClean="0">
                <a:latin typeface="Sylfaen" panose="010A0502050306030303" pitchFamily="18" charset="0"/>
              </a:rPr>
              <a:t>) </a:t>
            </a:r>
            <a:r>
              <a:rPr lang="hy-AM" dirty="0" smtClean="0">
                <a:latin typeface="Sylfaen" panose="010A0502050306030303" pitchFamily="18" charset="0"/>
              </a:rPr>
              <a:t>ֆլուորեսցենցիայի </a:t>
            </a:r>
            <a:r>
              <a:rPr lang="hy-AM" dirty="0">
                <a:latin typeface="Sylfaen" panose="010A0502050306030303" pitchFamily="18" charset="0"/>
              </a:rPr>
              <a:t>սպեկտրները </a:t>
            </a:r>
            <a:r>
              <a:rPr lang="en-US" dirty="0" smtClean="0">
                <a:latin typeface="Sylfaen" panose="010A0502050306030303" pitchFamily="18" charset="0"/>
              </a:rPr>
              <a:t>poly(</a:t>
            </a:r>
            <a:r>
              <a:rPr lang="en-US" dirty="0" err="1" smtClean="0">
                <a:latin typeface="Sylfaen" panose="010A0502050306030303" pitchFamily="18" charset="0"/>
              </a:rPr>
              <a:t>rU</a:t>
            </a:r>
            <a:r>
              <a:rPr lang="en-US" dirty="0" smtClean="0">
                <a:latin typeface="Sylfaen" panose="010A0502050306030303" pitchFamily="18" charset="0"/>
              </a:rPr>
              <a:t>)</a:t>
            </a:r>
            <a:r>
              <a:rPr lang="hy-AM" dirty="0">
                <a:latin typeface="Sylfaen" panose="010A0502050306030303" pitchFamily="18" charset="0"/>
              </a:rPr>
              <a:t>-ի</a:t>
            </a:r>
            <a:r>
              <a:rPr lang="en-US" dirty="0">
                <a:latin typeface="Sylfaen" panose="010A0502050306030303" pitchFamily="18" charset="0"/>
              </a:rPr>
              <a:t> </a:t>
            </a:r>
            <a:r>
              <a:rPr lang="hy-AM" dirty="0">
                <a:latin typeface="Sylfaen" panose="010A0502050306030303" pitchFamily="18" charset="0"/>
              </a:rPr>
              <a:t>տարբեր կոնցենտրացիաների </a:t>
            </a:r>
            <a:r>
              <a:rPr lang="hy-AM" dirty="0" smtClean="0">
                <a:latin typeface="Sylfaen" panose="010A0502050306030303" pitchFamily="18" charset="0"/>
              </a:rPr>
              <a:t>դեպքում </a:t>
            </a:r>
            <a:r>
              <a:rPr lang="ru-RU" dirty="0" smtClean="0">
                <a:latin typeface="Sylfaen" panose="010A0502050306030303" pitchFamily="18" charset="0"/>
              </a:rPr>
              <a:t>(2-5):</a:t>
            </a:r>
            <a:r>
              <a:rPr lang="en-US" dirty="0" smtClean="0">
                <a:latin typeface="Sylfaen" panose="010A0502050306030303" pitchFamily="18" charset="0"/>
              </a:rPr>
              <a:t> </a:t>
            </a:r>
            <a:r>
              <a:rPr lang="hy-AM" dirty="0">
                <a:latin typeface="Sylfaen" panose="010A0502050306030303" pitchFamily="18" charset="0"/>
              </a:rPr>
              <a:t>Դոֆամինի կոնցենտրացին </a:t>
            </a:r>
            <a:r>
              <a:rPr lang="en-US" dirty="0" smtClean="0">
                <a:latin typeface="Sylfaen" panose="010A0502050306030303" pitchFamily="18" charset="0"/>
              </a:rPr>
              <a:t>2.1×10</a:t>
            </a:r>
            <a:r>
              <a:rPr lang="en-US" baseline="30000" dirty="0" smtClean="0">
                <a:latin typeface="Sylfaen" panose="010A0502050306030303" pitchFamily="18" charset="0"/>
              </a:rPr>
              <a:t>-4</a:t>
            </a:r>
            <a:r>
              <a:rPr lang="en-US" dirty="0" smtClean="0">
                <a:latin typeface="Sylfaen" panose="010A0502050306030303" pitchFamily="18" charset="0"/>
              </a:rPr>
              <a:t> </a:t>
            </a:r>
            <a:r>
              <a:rPr lang="hy-AM" dirty="0">
                <a:latin typeface="Sylfaen" panose="010A0502050306030303" pitchFamily="18" charset="0"/>
              </a:rPr>
              <a:t>Մ</a:t>
            </a:r>
            <a:r>
              <a:rPr lang="en-US" dirty="0">
                <a:latin typeface="Sylfaen" panose="010A0502050306030303" pitchFamily="18" charset="0"/>
              </a:rPr>
              <a:t>/</a:t>
            </a:r>
            <a:r>
              <a:rPr lang="hy-AM" dirty="0">
                <a:latin typeface="Sylfaen" panose="010A0502050306030303" pitchFamily="18" charset="0"/>
              </a:rPr>
              <a:t>լ, լուծույթի իոնական ուժը՝</a:t>
            </a:r>
            <a:r>
              <a:rPr lang="en-US" dirty="0">
                <a:latin typeface="Sylfaen" panose="010A0502050306030303" pitchFamily="18" charset="0"/>
              </a:rPr>
              <a:t> 150 </a:t>
            </a:r>
            <a:r>
              <a:rPr lang="hy-AM" dirty="0">
                <a:latin typeface="Sylfaen" panose="010A0502050306030303" pitchFamily="18" charset="0"/>
              </a:rPr>
              <a:t>մՄ,</a:t>
            </a:r>
            <a:r>
              <a:rPr lang="en-US" dirty="0">
                <a:latin typeface="Sylfaen" panose="010A0502050306030303" pitchFamily="18" charset="0"/>
              </a:rPr>
              <a:t>  pH=7.0.</a:t>
            </a:r>
          </a:p>
          <a:p>
            <a:endParaRPr lang="en-US" dirty="0"/>
          </a:p>
        </p:txBody>
      </p:sp>
    </p:spTree>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74"/>
          <p:cNvGrpSpPr>
            <a:grpSpLocks/>
          </p:cNvGrpSpPr>
          <p:nvPr/>
        </p:nvGrpSpPr>
        <p:grpSpPr bwMode="auto">
          <a:xfrm>
            <a:off x="1466533" y="354937"/>
            <a:ext cx="5688711" cy="6419088"/>
            <a:chOff x="0" y="0"/>
            <a:chExt cx="45446" cy="53371"/>
          </a:xfrm>
        </p:grpSpPr>
        <p:grpSp>
          <p:nvGrpSpPr>
            <p:cNvPr id="69" name="Group 69"/>
            <p:cNvGrpSpPr>
              <a:grpSpLocks/>
            </p:cNvGrpSpPr>
            <p:nvPr/>
          </p:nvGrpSpPr>
          <p:grpSpPr bwMode="auto">
            <a:xfrm>
              <a:off x="0" y="0"/>
              <a:ext cx="45446" cy="53371"/>
              <a:chOff x="0" y="0"/>
              <a:chExt cx="45451" cy="53372"/>
            </a:xfrm>
          </p:grpSpPr>
          <p:pic>
            <p:nvPicPr>
              <p:cNvPr id="70" name="Picture 70"/>
              <p:cNvPicPr>
                <a:picLocks noChangeAspect="1" noChangeArrowheads="1"/>
              </p:cNvPicPr>
              <p:nvPr/>
            </p:nvPicPr>
            <p:blipFill>
              <a:blip r:embed="rId3"/>
              <a:srcRect/>
              <a:stretch>
                <a:fillRect/>
              </a:stretch>
            </p:blipFill>
            <p:spPr bwMode="auto">
              <a:xfrm>
                <a:off x="258" y="27000"/>
                <a:ext cx="45193" cy="26372"/>
              </a:xfrm>
              <a:prstGeom prst="rect">
                <a:avLst/>
              </a:prstGeom>
              <a:noFill/>
            </p:spPr>
          </p:pic>
          <p:pic>
            <p:nvPicPr>
              <p:cNvPr id="71" name="Picture 71"/>
              <p:cNvPicPr>
                <a:picLocks noChangeAspect="1" noChangeArrowheads="1"/>
              </p:cNvPicPr>
              <p:nvPr/>
            </p:nvPicPr>
            <p:blipFill>
              <a:blip r:embed="rId4"/>
              <a:srcRect/>
              <a:stretch>
                <a:fillRect/>
              </a:stretch>
            </p:blipFill>
            <p:spPr bwMode="auto">
              <a:xfrm>
                <a:off x="0" y="0"/>
                <a:ext cx="45288" cy="26797"/>
              </a:xfrm>
              <a:prstGeom prst="rect">
                <a:avLst/>
              </a:prstGeom>
              <a:noFill/>
            </p:spPr>
          </p:pic>
        </p:grpSp>
        <p:sp>
          <p:nvSpPr>
            <p:cNvPr id="72" name="Text Box 72"/>
            <p:cNvSpPr txBox="1">
              <a:spLocks noChangeArrowheads="1"/>
            </p:cNvSpPr>
            <p:nvPr/>
          </p:nvSpPr>
          <p:spPr bwMode="auto">
            <a:xfrm>
              <a:off x="14406" y="1897"/>
              <a:ext cx="3536" cy="2933"/>
            </a:xfrm>
            <a:prstGeom prst="rect">
              <a:avLst/>
            </a:prstGeom>
            <a:solidFill>
              <a:srgbClr val="FFFFFF"/>
            </a:solid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Arial" pitchFamily="34" charset="0"/>
                </a:rPr>
                <a:t>a</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3" name="Text Box 73"/>
            <p:cNvSpPr txBox="1">
              <a:spLocks noChangeArrowheads="1"/>
            </p:cNvSpPr>
            <p:nvPr/>
          </p:nvSpPr>
          <p:spPr bwMode="auto">
            <a:xfrm>
              <a:off x="15527" y="29761"/>
              <a:ext cx="3537" cy="2933"/>
            </a:xfrm>
            <a:prstGeom prst="rect">
              <a:avLst/>
            </a:prstGeom>
            <a:solidFill>
              <a:srgbClr val="FFFFFF"/>
            </a:solid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Arial" pitchFamily="34" charset="0"/>
                </a:rPr>
                <a:t>b</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grpSp>
      <p:sp>
        <p:nvSpPr>
          <p:cNvPr id="16" name="Rectangle 15"/>
          <p:cNvSpPr/>
          <p:nvPr/>
        </p:nvSpPr>
        <p:spPr>
          <a:xfrm>
            <a:off x="8321040" y="1042416"/>
            <a:ext cx="3310128" cy="369332"/>
          </a:xfrm>
          <a:prstGeom prst="rect">
            <a:avLst/>
          </a:prstGeom>
        </p:spPr>
        <p:txBody>
          <a:bodyPr wrap="square">
            <a:spAutoFit/>
          </a:bodyPr>
          <a:lstStyle/>
          <a:p>
            <a:r>
              <a:rPr lang="en-US" dirty="0">
                <a:latin typeface="Times New Roman" pitchFamily="18" charset="0"/>
                <a:cs typeface="Times New Roman" pitchFamily="18" charset="0"/>
              </a:rPr>
              <a:t>F</a:t>
            </a:r>
            <a:r>
              <a:rPr lang="en-US" baseline="-25000" dirty="0">
                <a:latin typeface="Times New Roman" pitchFamily="18" charset="0"/>
                <a:cs typeface="Times New Roman" pitchFamily="18" charset="0"/>
              </a:rPr>
              <a:t>0</a:t>
            </a:r>
            <a:r>
              <a:rPr lang="en-US" dirty="0">
                <a:latin typeface="Times New Roman" pitchFamily="18" charset="0"/>
                <a:cs typeface="Times New Roman" pitchFamily="18" charset="0"/>
              </a:rPr>
              <a:t>/</a:t>
            </a:r>
            <a:r>
              <a:rPr lang="en-US" i="1" dirty="0">
                <a:latin typeface="Times New Roman" pitchFamily="18" charset="0"/>
                <a:cs typeface="Times New Roman" pitchFamily="18" charset="0"/>
              </a:rPr>
              <a:t>F</a:t>
            </a:r>
            <a:r>
              <a:rPr lang="en-US" dirty="0">
                <a:latin typeface="Times New Roman" pitchFamily="18" charset="0"/>
                <a:cs typeface="Times New Roman" pitchFamily="18" charset="0"/>
              </a:rPr>
              <a:t>=1+</a:t>
            </a:r>
            <a:r>
              <a:rPr lang="en-US" i="1" dirty="0">
                <a:latin typeface="Times New Roman" pitchFamily="18" charset="0"/>
                <a:cs typeface="Times New Roman" pitchFamily="18" charset="0"/>
              </a:rPr>
              <a:t>K</a:t>
            </a:r>
            <a:r>
              <a:rPr lang="en-US" i="1" baseline="-25000" dirty="0">
                <a:latin typeface="Times New Roman" pitchFamily="18" charset="0"/>
                <a:cs typeface="Times New Roman" pitchFamily="18" charset="0"/>
              </a:rPr>
              <a:t>SV</a:t>
            </a:r>
            <a:r>
              <a:rPr lang="en-US" dirty="0">
                <a:latin typeface="Times New Roman" pitchFamily="18" charset="0"/>
                <a:cs typeface="Times New Roman" pitchFamily="18" charset="0"/>
                <a:sym typeface="Symbol"/>
              </a:rPr>
              <a:t></a:t>
            </a:r>
            <a:r>
              <a:rPr lang="en-US" dirty="0">
                <a:latin typeface="Times New Roman" pitchFamily="18" charset="0"/>
                <a:cs typeface="Times New Roman" pitchFamily="18" charset="0"/>
              </a:rPr>
              <a:t>[</a:t>
            </a:r>
            <a:r>
              <a:rPr lang="en-US" i="1" dirty="0">
                <a:latin typeface="Times New Roman" pitchFamily="18" charset="0"/>
                <a:cs typeface="Times New Roman" pitchFamily="18" charset="0"/>
              </a:rPr>
              <a:t>C</a:t>
            </a:r>
            <a:r>
              <a:rPr lang="en-US" dirty="0">
                <a:latin typeface="Times New Roman" pitchFamily="18" charset="0"/>
                <a:cs typeface="Times New Roman" pitchFamily="18" charset="0"/>
              </a:rPr>
              <a:t>] </a:t>
            </a:r>
          </a:p>
        </p:txBody>
      </p:sp>
      <p:sp>
        <p:nvSpPr>
          <p:cNvPr id="17" name="Rectangle 16"/>
          <p:cNvSpPr/>
          <p:nvPr/>
        </p:nvSpPr>
        <p:spPr>
          <a:xfrm>
            <a:off x="7863840" y="2249424"/>
            <a:ext cx="4078224" cy="2308324"/>
          </a:xfrm>
          <a:prstGeom prst="rect">
            <a:avLst/>
          </a:prstGeom>
        </p:spPr>
        <p:txBody>
          <a:bodyPr wrap="square">
            <a:spAutoFit/>
          </a:bodyPr>
          <a:lstStyle/>
          <a:p>
            <a:r>
              <a:rPr lang="hy-AM" dirty="0">
                <a:latin typeface="Times New Roman" pitchFamily="18" charset="0"/>
                <a:cs typeface="Times New Roman" pitchFamily="18" charset="0"/>
              </a:rPr>
              <a:t>ss-poly(rA) </a:t>
            </a:r>
            <a:r>
              <a:rPr lang="hy-AM" i="1" dirty="0" smtClean="0">
                <a:latin typeface="Times New Roman" pitchFamily="18" charset="0"/>
                <a:cs typeface="Times New Roman" pitchFamily="18" charset="0"/>
              </a:rPr>
              <a:t>K</a:t>
            </a:r>
            <a:r>
              <a:rPr lang="hy-AM" i="1" baseline="-25000" dirty="0" smtClean="0">
                <a:latin typeface="Times New Roman" pitchFamily="18" charset="0"/>
                <a:cs typeface="Times New Roman" pitchFamily="18" charset="0"/>
              </a:rPr>
              <a:t>SV</a:t>
            </a:r>
            <a:r>
              <a:rPr lang="hy-AM" dirty="0">
                <a:latin typeface="Times New Roman" pitchFamily="18" charset="0"/>
                <a:cs typeface="Times New Roman" pitchFamily="18" charset="0"/>
              </a:rPr>
              <a:t>=5.3</a:t>
            </a:r>
            <a:r>
              <a:rPr lang="en-US" dirty="0" smtClean="0">
                <a:latin typeface="Times New Roman" pitchFamily="18" charset="0"/>
                <a:cs typeface="Times New Roman" pitchFamily="18" charset="0"/>
                <a:sym typeface="Symbol"/>
              </a:rPr>
              <a:t></a:t>
            </a:r>
            <a:r>
              <a:rPr lang="hy-AM" dirty="0">
                <a:latin typeface="Times New Roman" pitchFamily="18" charset="0"/>
                <a:cs typeface="Times New Roman" pitchFamily="18" charset="0"/>
              </a:rPr>
              <a:t>10</a:t>
            </a:r>
            <a:r>
              <a:rPr lang="hy-AM" baseline="30000" dirty="0">
                <a:latin typeface="Times New Roman" pitchFamily="18" charset="0"/>
                <a:cs typeface="Times New Roman" pitchFamily="18" charset="0"/>
              </a:rPr>
              <a:t>2</a:t>
            </a:r>
            <a:r>
              <a:rPr lang="hy-AM" dirty="0">
                <a:latin typeface="Times New Roman" pitchFamily="18" charset="0"/>
                <a:cs typeface="Times New Roman" pitchFamily="18" charset="0"/>
              </a:rPr>
              <a:t> L/mole </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r>
              <a:rPr lang="hy-AM" dirty="0">
                <a:latin typeface="Times New Roman" pitchFamily="18" charset="0"/>
                <a:cs typeface="Times New Roman" pitchFamily="18" charset="0"/>
              </a:rPr>
              <a:t>ss-poly(rU) </a:t>
            </a:r>
            <a:r>
              <a:rPr lang="hy-AM" i="1" dirty="0" smtClean="0">
                <a:latin typeface="Times New Roman" pitchFamily="18" charset="0"/>
                <a:cs typeface="Times New Roman" pitchFamily="18" charset="0"/>
              </a:rPr>
              <a:t>K</a:t>
            </a:r>
            <a:r>
              <a:rPr lang="hy-AM" i="1" baseline="-25000" dirty="0" smtClean="0">
                <a:latin typeface="Times New Roman" pitchFamily="18" charset="0"/>
                <a:cs typeface="Times New Roman" pitchFamily="18" charset="0"/>
              </a:rPr>
              <a:t>SV</a:t>
            </a:r>
            <a:r>
              <a:rPr lang="hy-AM" dirty="0" smtClean="0">
                <a:latin typeface="Times New Roman" pitchFamily="18" charset="0"/>
                <a:cs typeface="Times New Roman" pitchFamily="18" charset="0"/>
              </a:rPr>
              <a:t>=7</a:t>
            </a:r>
            <a:r>
              <a:rPr lang="en-US" dirty="0" smtClean="0">
                <a:latin typeface="Times New Roman" pitchFamily="18" charset="0"/>
                <a:cs typeface="Times New Roman" pitchFamily="18" charset="0"/>
                <a:sym typeface="Symbol"/>
              </a:rPr>
              <a:t></a:t>
            </a:r>
            <a:r>
              <a:rPr lang="hy-AM" dirty="0">
                <a:latin typeface="Times New Roman" pitchFamily="18" charset="0"/>
                <a:cs typeface="Times New Roman" pitchFamily="18" charset="0"/>
              </a:rPr>
              <a:t>10</a:t>
            </a:r>
            <a:r>
              <a:rPr lang="hy-AM" baseline="30000" dirty="0">
                <a:latin typeface="Times New Roman" pitchFamily="18" charset="0"/>
                <a:cs typeface="Times New Roman" pitchFamily="18" charset="0"/>
              </a:rPr>
              <a:t>2</a:t>
            </a:r>
            <a:r>
              <a:rPr lang="hy-AM" dirty="0">
                <a:latin typeface="Times New Roman" pitchFamily="18" charset="0"/>
                <a:cs typeface="Times New Roman" pitchFamily="18" charset="0"/>
              </a:rPr>
              <a:t> L/mole</a:t>
            </a:r>
            <a:endParaRPr lang="en-US" dirty="0">
              <a:latin typeface="Times New Roman" pitchFamily="18" charset="0"/>
              <a:cs typeface="Times New Roman" pitchFamily="18" charset="0"/>
            </a:endParaRPr>
          </a:p>
        </p:txBody>
      </p:sp>
      <p:sp>
        <p:nvSpPr>
          <p:cNvPr id="10" name="Rectangle 9"/>
          <p:cNvSpPr/>
          <p:nvPr/>
        </p:nvSpPr>
        <p:spPr>
          <a:xfrm>
            <a:off x="3823970" y="760730"/>
            <a:ext cx="4544060" cy="5336540"/>
          </a:xfrm>
          <a:prstGeom prst="rect">
            <a:avLst/>
          </a:prstGeom>
          <a:noFill/>
          <a:ln>
            <a:noFill/>
          </a:ln>
        </p:spPr>
        <p:txBody>
          <a:bodyPr spcFirstLastPara="1" wrap="square" lIns="91425" tIns="91425" rIns="91425" bIns="91425" anchor="ctr" anchorCtr="0">
            <a:noAutofit/>
          </a:bodyPr>
          <a:lstStyle/>
          <a:p>
            <a:pPr>
              <a:lnSpc>
                <a:spcPct val="107000"/>
              </a:lnSpc>
              <a:spcAft>
                <a:spcPts val="0"/>
              </a:spcAft>
            </a:pPr>
            <a:r>
              <a:rPr lang="en-US" sz="1100">
                <a:effectLst/>
                <a:latin typeface="Calibri" panose="020F0502020204030204" pitchFamily="34" charset="0"/>
                <a:ea typeface="Calibri" panose="020F0502020204030204" pitchFamily="34" charset="0"/>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754155" y="1287625"/>
            <a:ext cx="7534625" cy="3974840"/>
            <a:chOff x="0" y="0"/>
            <a:chExt cx="6385797" cy="3193576"/>
          </a:xfrm>
        </p:grpSpPr>
        <p:grpSp>
          <p:nvGrpSpPr>
            <p:cNvPr id="5" name="Group 4"/>
            <p:cNvGrpSpPr/>
            <p:nvPr/>
          </p:nvGrpSpPr>
          <p:grpSpPr>
            <a:xfrm>
              <a:off x="0" y="0"/>
              <a:ext cx="6385797" cy="2736224"/>
              <a:chOff x="0" y="0"/>
              <a:chExt cx="6385797" cy="2736224"/>
            </a:xfrm>
          </p:grpSpPr>
          <p:grpSp>
            <p:nvGrpSpPr>
              <p:cNvPr id="7" name="Group 6"/>
              <p:cNvGrpSpPr/>
              <p:nvPr/>
            </p:nvGrpSpPr>
            <p:grpSpPr>
              <a:xfrm>
                <a:off x="3200400" y="47767"/>
                <a:ext cx="3185397" cy="2688457"/>
                <a:chOff x="0" y="0"/>
                <a:chExt cx="3185397" cy="2688457"/>
              </a:xfrm>
            </p:grpSpPr>
            <p:grpSp>
              <p:nvGrpSpPr>
                <p:cNvPr id="15" name="Group 14"/>
                <p:cNvGrpSpPr/>
                <p:nvPr/>
              </p:nvGrpSpPr>
              <p:grpSpPr>
                <a:xfrm>
                  <a:off x="0" y="0"/>
                  <a:ext cx="3185397" cy="2688457"/>
                  <a:chOff x="0" y="0"/>
                  <a:chExt cx="3185397" cy="2688457"/>
                </a:xfrm>
              </p:grpSpPr>
              <p:grpSp>
                <p:nvGrpSpPr>
                  <p:cNvPr id="17" name="Group 16"/>
                  <p:cNvGrpSpPr/>
                  <p:nvPr/>
                </p:nvGrpSpPr>
                <p:grpSpPr>
                  <a:xfrm>
                    <a:off x="0" y="0"/>
                    <a:ext cx="3185397" cy="2366115"/>
                    <a:chOff x="0" y="0"/>
                    <a:chExt cx="3185397" cy="2366115"/>
                  </a:xfrm>
                </p:grpSpPr>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012" y="156950"/>
                      <a:ext cx="2953385" cy="2209165"/>
                    </a:xfrm>
                    <a:prstGeom prst="rect">
                      <a:avLst/>
                    </a:prstGeom>
                    <a:noFill/>
                    <a:ln>
                      <a:noFill/>
                    </a:ln>
                  </p:spPr>
                </p:pic>
                <p:sp>
                  <p:nvSpPr>
                    <p:cNvPr id="20" name="Text Box 2"/>
                    <p:cNvSpPr txBox="1">
                      <a:spLocks noChangeArrowheads="1"/>
                    </p:cNvSpPr>
                    <p:nvPr/>
                  </p:nvSpPr>
                  <p:spPr bwMode="auto">
                    <a:xfrm>
                      <a:off x="0" y="0"/>
                      <a:ext cx="504825" cy="3206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r">
                        <a:lnSpc>
                          <a:spcPct val="107000"/>
                        </a:lnSpc>
                        <a:spcAft>
                          <a:spcPts val="800"/>
                        </a:spcAft>
                      </a:pPr>
                      <a:r>
                        <a:rPr lang="en-US" sz="1200" b="1">
                          <a:effectLst/>
                          <a:latin typeface="Times New Roman" panose="02020603050405020304" pitchFamily="18" charset="0"/>
                          <a:ea typeface="Calibri" panose="020F0502020204030204" pitchFamily="34" charset="0"/>
                        </a:rPr>
                        <a:t>r/C</a:t>
                      </a:r>
                      <a:r>
                        <a:rPr lang="en-US" sz="1200" b="1" baseline="-25000">
                          <a:effectLst/>
                          <a:latin typeface="Times New Roman" panose="02020603050405020304" pitchFamily="18" charset="0"/>
                          <a:ea typeface="Calibri" panose="020F0502020204030204" pitchFamily="34" charset="0"/>
                        </a:rPr>
                        <a:t>f</a:t>
                      </a:r>
                      <a:endParaRPr lang="en-US" sz="1100">
                        <a:effectLst/>
                        <a:latin typeface="Calibri" panose="020F0502020204030204" pitchFamily="34" charset="0"/>
                        <a:ea typeface="Calibri" panose="020F0502020204030204" pitchFamily="34" charset="0"/>
                      </a:endParaRPr>
                    </a:p>
                  </p:txBody>
                </p:sp>
              </p:grpSp>
              <p:sp>
                <p:nvSpPr>
                  <p:cNvPr id="18" name="Text Box 2"/>
                  <p:cNvSpPr txBox="1">
                    <a:spLocks noChangeArrowheads="1"/>
                  </p:cNvSpPr>
                  <p:nvPr/>
                </p:nvSpPr>
                <p:spPr bwMode="auto">
                  <a:xfrm>
                    <a:off x="1665027" y="2367887"/>
                    <a:ext cx="266131" cy="32057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1200" b="1">
                        <a:effectLst/>
                        <a:latin typeface="Times New Roman" panose="02020603050405020304" pitchFamily="18" charset="0"/>
                        <a:ea typeface="Calibri" panose="020F0502020204030204" pitchFamily="34" charset="0"/>
                      </a:rPr>
                      <a:t>r</a:t>
                    </a:r>
                    <a:endParaRPr lang="en-US" sz="1100">
                      <a:effectLst/>
                      <a:latin typeface="Calibri" panose="020F0502020204030204" pitchFamily="34" charset="0"/>
                      <a:ea typeface="Calibri" panose="020F0502020204030204" pitchFamily="34" charset="0"/>
                    </a:endParaRPr>
                  </a:p>
                </p:txBody>
              </p:sp>
            </p:grpSp>
            <p:sp>
              <p:nvSpPr>
                <p:cNvPr id="16" name="Text Box 2"/>
                <p:cNvSpPr txBox="1">
                  <a:spLocks noChangeArrowheads="1"/>
                </p:cNvSpPr>
                <p:nvPr/>
              </p:nvSpPr>
              <p:spPr bwMode="auto">
                <a:xfrm>
                  <a:off x="2518012" y="20472"/>
                  <a:ext cx="266131" cy="32054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1200" b="1">
                      <a:effectLst/>
                      <a:latin typeface="Times New Roman" panose="02020603050405020304" pitchFamily="18" charset="0"/>
                      <a:ea typeface="Calibri" panose="020F0502020204030204" pitchFamily="34" charset="0"/>
                    </a:rPr>
                    <a:t>b</a:t>
                  </a:r>
                  <a:endParaRPr lang="en-US" sz="1100">
                    <a:effectLst/>
                    <a:latin typeface="Calibri" panose="020F0502020204030204" pitchFamily="34" charset="0"/>
                    <a:ea typeface="Calibri" panose="020F0502020204030204" pitchFamily="34" charset="0"/>
                  </a:endParaRPr>
                </a:p>
              </p:txBody>
            </p:sp>
          </p:grpSp>
          <p:grpSp>
            <p:nvGrpSpPr>
              <p:cNvPr id="8" name="Group 7"/>
              <p:cNvGrpSpPr/>
              <p:nvPr/>
            </p:nvGrpSpPr>
            <p:grpSpPr>
              <a:xfrm>
                <a:off x="0" y="0"/>
                <a:ext cx="3242945" cy="2702129"/>
                <a:chOff x="0" y="0"/>
                <a:chExt cx="3242945" cy="2702129"/>
              </a:xfrm>
            </p:grpSpPr>
            <p:grpSp>
              <p:nvGrpSpPr>
                <p:cNvPr id="9" name="Group 8"/>
                <p:cNvGrpSpPr/>
                <p:nvPr/>
              </p:nvGrpSpPr>
              <p:grpSpPr>
                <a:xfrm>
                  <a:off x="0" y="0"/>
                  <a:ext cx="3242945" cy="2702129"/>
                  <a:chOff x="0" y="0"/>
                  <a:chExt cx="3242945" cy="2702129"/>
                </a:xfrm>
              </p:grpSpPr>
              <p:grpSp>
                <p:nvGrpSpPr>
                  <p:cNvPr id="11" name="Group 10"/>
                  <p:cNvGrpSpPr/>
                  <p:nvPr/>
                </p:nvGrpSpPr>
                <p:grpSpPr>
                  <a:xfrm>
                    <a:off x="0" y="0"/>
                    <a:ext cx="3242945" cy="2438400"/>
                    <a:chOff x="61414" y="-6824"/>
                    <a:chExt cx="3243363" cy="2439007"/>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012" y="75063"/>
                      <a:ext cx="3072765" cy="2357120"/>
                    </a:xfrm>
                    <a:prstGeom prst="rect">
                      <a:avLst/>
                    </a:prstGeom>
                    <a:noFill/>
                    <a:ln>
                      <a:noFill/>
                    </a:ln>
                  </p:spPr>
                </p:pic>
                <p:sp>
                  <p:nvSpPr>
                    <p:cNvPr id="14" name="Text Box 2"/>
                    <p:cNvSpPr txBox="1">
                      <a:spLocks noChangeArrowheads="1"/>
                    </p:cNvSpPr>
                    <p:nvPr/>
                  </p:nvSpPr>
                  <p:spPr bwMode="auto">
                    <a:xfrm>
                      <a:off x="61414" y="-6824"/>
                      <a:ext cx="448944" cy="32067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r">
                        <a:lnSpc>
                          <a:spcPct val="107000"/>
                        </a:lnSpc>
                        <a:spcAft>
                          <a:spcPts val="800"/>
                        </a:spcAft>
                      </a:pPr>
                      <a:r>
                        <a:rPr lang="en-US" sz="1200" b="1">
                          <a:effectLst/>
                          <a:latin typeface="Times New Roman" panose="02020603050405020304" pitchFamily="18" charset="0"/>
                          <a:ea typeface="Calibri" panose="020F0502020204030204" pitchFamily="34" charset="0"/>
                        </a:rPr>
                        <a:t>r/C</a:t>
                      </a:r>
                      <a:r>
                        <a:rPr lang="en-US" sz="1200" b="1" baseline="-25000">
                          <a:effectLst/>
                          <a:latin typeface="Times New Roman" panose="02020603050405020304" pitchFamily="18" charset="0"/>
                          <a:ea typeface="Calibri" panose="020F0502020204030204" pitchFamily="34" charset="0"/>
                        </a:rPr>
                        <a:t>f</a:t>
                      </a:r>
                      <a:endParaRPr lang="en-US" sz="1100">
                        <a:effectLst/>
                        <a:latin typeface="Calibri" panose="020F0502020204030204" pitchFamily="34" charset="0"/>
                        <a:ea typeface="Calibri" panose="020F0502020204030204" pitchFamily="34" charset="0"/>
                      </a:endParaRPr>
                    </a:p>
                  </p:txBody>
                </p:sp>
              </p:grpSp>
              <p:sp>
                <p:nvSpPr>
                  <p:cNvPr id="12" name="Text Box 2"/>
                  <p:cNvSpPr txBox="1">
                    <a:spLocks noChangeArrowheads="1"/>
                  </p:cNvSpPr>
                  <p:nvPr/>
                </p:nvSpPr>
                <p:spPr bwMode="auto">
                  <a:xfrm>
                    <a:off x="1535373" y="2381535"/>
                    <a:ext cx="266131" cy="32059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1200" b="1">
                        <a:effectLst/>
                        <a:latin typeface="Times New Roman" panose="02020603050405020304" pitchFamily="18" charset="0"/>
                        <a:ea typeface="Calibri" panose="020F0502020204030204" pitchFamily="34" charset="0"/>
                      </a:rPr>
                      <a:t>r</a:t>
                    </a:r>
                    <a:endParaRPr lang="en-US" sz="1100">
                      <a:effectLst/>
                      <a:latin typeface="Calibri" panose="020F0502020204030204" pitchFamily="34" charset="0"/>
                      <a:ea typeface="Calibri" panose="020F0502020204030204" pitchFamily="34" charset="0"/>
                    </a:endParaRPr>
                  </a:p>
                </p:txBody>
              </p:sp>
            </p:grpSp>
            <p:sp>
              <p:nvSpPr>
                <p:cNvPr id="10" name="Text Box 2"/>
                <p:cNvSpPr txBox="1">
                  <a:spLocks noChangeArrowheads="1"/>
                </p:cNvSpPr>
                <p:nvPr/>
              </p:nvSpPr>
              <p:spPr bwMode="auto">
                <a:xfrm>
                  <a:off x="2545308" y="116006"/>
                  <a:ext cx="266131" cy="32057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1200" b="1">
                      <a:effectLst/>
                      <a:latin typeface="Times New Roman" panose="02020603050405020304" pitchFamily="18" charset="0"/>
                      <a:ea typeface="Calibri" panose="020F0502020204030204" pitchFamily="34" charset="0"/>
                    </a:rPr>
                    <a:t>a</a:t>
                  </a:r>
                  <a:endParaRPr lang="en-US" sz="1100">
                    <a:effectLst/>
                    <a:latin typeface="Calibri" panose="020F0502020204030204" pitchFamily="34" charset="0"/>
                    <a:ea typeface="Calibri" panose="020F0502020204030204" pitchFamily="34" charset="0"/>
                  </a:endParaRPr>
                </a:p>
              </p:txBody>
            </p:sp>
          </p:grpSp>
        </p:grpSp>
        <p:sp>
          <p:nvSpPr>
            <p:cNvPr id="6" name="Text Box 2"/>
            <p:cNvSpPr txBox="1">
              <a:spLocks noChangeArrowheads="1"/>
            </p:cNvSpPr>
            <p:nvPr/>
          </p:nvSpPr>
          <p:spPr bwMode="auto">
            <a:xfrm>
              <a:off x="429905" y="2702257"/>
              <a:ext cx="5472752" cy="491319"/>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hy-AM" sz="1400" dirty="0" smtClean="0">
                  <a:latin typeface="Times New Roman" panose="02020603050405020304" pitchFamily="18" charset="0"/>
                  <a:ea typeface="Calibri" panose="020F0502020204030204" pitchFamily="34" charset="0"/>
                </a:rPr>
                <a:t>Դոֆամինի կապման կորերը </a:t>
              </a:r>
              <a:r>
                <a:rPr lang="en-US" sz="1400" dirty="0" smtClean="0">
                  <a:effectLst/>
                  <a:latin typeface="Times New Roman" panose="02020603050405020304" pitchFamily="18" charset="0"/>
                  <a:ea typeface="Times New Roman" panose="02020603050405020304" pitchFamily="18" charset="0"/>
                </a:rPr>
                <a:t>poly</a:t>
              </a:r>
              <a:r>
                <a:rPr lang="ru-RU" sz="1400" dirty="0">
                  <a:effectLst/>
                  <a:latin typeface="Times New Roman" panose="02020603050405020304" pitchFamily="18" charset="0"/>
                  <a:ea typeface="Times New Roman" panose="02020603050405020304" pitchFamily="18" charset="0"/>
                </a:rPr>
                <a:t>(</a:t>
              </a:r>
              <a:r>
                <a:rPr lang="en-US" sz="1400" dirty="0" err="1">
                  <a:effectLst/>
                  <a:latin typeface="Times New Roman" panose="02020603050405020304" pitchFamily="18" charset="0"/>
                  <a:ea typeface="Times New Roman" panose="02020603050405020304" pitchFamily="18" charset="0"/>
                </a:rPr>
                <a:t>rA</a:t>
              </a:r>
              <a:r>
                <a:rPr lang="ru-RU" sz="1400" dirty="0" smtClean="0">
                  <a:effectLst/>
                  <a:latin typeface="Times New Roman" panose="02020603050405020304" pitchFamily="18" charset="0"/>
                  <a:ea typeface="Times New Roman" panose="02020603050405020304" pitchFamily="18" charset="0"/>
                </a:rPr>
                <a:t>)</a:t>
              </a:r>
              <a:r>
                <a:rPr lang="hy-AM" sz="1400" dirty="0" smtClean="0">
                  <a:effectLst/>
                  <a:latin typeface="Times New Roman" panose="02020603050405020304" pitchFamily="18" charset="0"/>
                  <a:ea typeface="Times New Roman" panose="02020603050405020304" pitchFamily="18" charset="0"/>
                </a:rPr>
                <a:t>-ի</a:t>
              </a:r>
              <a:r>
                <a:rPr lang="ru-RU" sz="1400" dirty="0" smtClean="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(а) и </a:t>
              </a:r>
              <a:r>
                <a:rPr lang="en-US" sz="1400" dirty="0">
                  <a:effectLst/>
                  <a:latin typeface="Times New Roman" panose="02020603050405020304" pitchFamily="18" charset="0"/>
                  <a:ea typeface="Times New Roman" panose="02020603050405020304" pitchFamily="18" charset="0"/>
                </a:rPr>
                <a:t>poly</a:t>
              </a:r>
              <a:r>
                <a:rPr lang="ru-RU" sz="1400" dirty="0">
                  <a:effectLst/>
                  <a:latin typeface="Times New Roman" panose="02020603050405020304" pitchFamily="18" charset="0"/>
                  <a:ea typeface="Times New Roman" panose="02020603050405020304" pitchFamily="18" charset="0"/>
                </a:rPr>
                <a:t>(</a:t>
              </a:r>
              <a:r>
                <a:rPr lang="en-US" sz="1400" dirty="0" err="1">
                  <a:effectLst/>
                  <a:latin typeface="Times New Roman" panose="02020603050405020304" pitchFamily="18" charset="0"/>
                  <a:ea typeface="Times New Roman" panose="02020603050405020304" pitchFamily="18" charset="0"/>
                </a:rPr>
                <a:t>rU</a:t>
              </a:r>
              <a:r>
                <a:rPr lang="ru-RU" sz="1400" dirty="0" smtClean="0">
                  <a:effectLst/>
                  <a:latin typeface="Times New Roman" panose="02020603050405020304" pitchFamily="18" charset="0"/>
                  <a:ea typeface="Times New Roman" panose="02020603050405020304" pitchFamily="18" charset="0"/>
                </a:rPr>
                <a:t>)</a:t>
              </a:r>
              <a:r>
                <a:rPr lang="hy-AM" sz="1400" dirty="0" smtClean="0">
                  <a:effectLst/>
                  <a:latin typeface="Times New Roman" panose="02020603050405020304" pitchFamily="18" charset="0"/>
                  <a:ea typeface="Times New Roman" panose="02020603050405020304" pitchFamily="18" charset="0"/>
                </a:rPr>
                <a:t>-ի</a:t>
              </a:r>
              <a:r>
                <a:rPr lang="ru-RU" sz="1400" dirty="0" smtClean="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a:t>
              </a:r>
              <a:r>
                <a:rPr lang="en-US" sz="1400" dirty="0">
                  <a:effectLst/>
                  <a:latin typeface="Times New Roman" panose="02020603050405020304" pitchFamily="18" charset="0"/>
                  <a:ea typeface="Calibri" panose="020F0502020204030204" pitchFamily="34" charset="0"/>
                </a:rPr>
                <a:t>b</a:t>
              </a:r>
              <a:r>
                <a:rPr lang="ru-RU" sz="1400" dirty="0" smtClean="0">
                  <a:effectLst/>
                  <a:latin typeface="Times New Roman" panose="02020603050405020304" pitchFamily="18" charset="0"/>
                  <a:ea typeface="Calibri" panose="020F0502020204030204" pitchFamily="34" charset="0"/>
                </a:rPr>
                <a:t>)</a:t>
              </a:r>
              <a:r>
                <a:rPr lang="hy-AM" sz="1400" dirty="0" smtClean="0">
                  <a:effectLst/>
                  <a:latin typeface="Times New Roman" panose="02020603050405020304" pitchFamily="18" charset="0"/>
                  <a:ea typeface="Calibri" panose="020F0502020204030204" pitchFamily="34" charset="0"/>
                </a:rPr>
                <a:t> հետ</a:t>
              </a:r>
              <a:r>
                <a:rPr lang="ru-RU" sz="1400" dirty="0" smtClean="0">
                  <a:effectLst/>
                  <a:latin typeface="Times New Roman" panose="02020603050405020304" pitchFamily="18" charset="0"/>
                  <a:ea typeface="Calibri" panose="020F0502020204030204" pitchFamily="34" charset="0"/>
                </a:rPr>
                <a:t>, </a:t>
              </a:r>
              <a:r>
                <a:rPr lang="hy-AM" sz="1400" dirty="0" smtClean="0">
                  <a:effectLst/>
                  <a:latin typeface="Times New Roman" panose="02020603050405020304" pitchFamily="18" charset="0"/>
                  <a:ea typeface="Calibri" panose="020F0502020204030204" pitchFamily="34" charset="0"/>
                </a:rPr>
                <a:t>լուծույթի իոնական ուժը</a:t>
              </a:r>
              <a:r>
                <a:rPr lang="ru-RU" sz="1400" dirty="0" smtClean="0">
                  <a:effectLst/>
                  <a:latin typeface="Times New Roman" panose="02020603050405020304" pitchFamily="18" charset="0"/>
                  <a:ea typeface="Calibri" panose="020F0502020204030204" pitchFamily="34" charset="0"/>
                </a:rPr>
                <a:t> </a:t>
              </a:r>
              <a:r>
                <a:rPr lang="ru-RU" sz="1400" dirty="0">
                  <a:effectLst/>
                  <a:latin typeface="Times New Roman" panose="02020603050405020304" pitchFamily="18" charset="0"/>
                  <a:ea typeface="Calibri" panose="020F0502020204030204" pitchFamily="34" charset="0"/>
                </a:rPr>
                <a:t>150 </a:t>
              </a:r>
              <a:r>
                <a:rPr lang="hy-AM" sz="1400" dirty="0" smtClean="0">
                  <a:effectLst/>
                  <a:latin typeface="Times New Roman" panose="02020603050405020304" pitchFamily="18" charset="0"/>
                  <a:ea typeface="Calibri" panose="020F0502020204030204" pitchFamily="34" charset="0"/>
                </a:rPr>
                <a:t>մՄ</a:t>
              </a:r>
              <a:r>
                <a:rPr lang="ru-RU" sz="1400" dirty="0" smtClean="0">
                  <a:effectLst/>
                  <a:latin typeface="Times New Roman" panose="02020603050405020304" pitchFamily="18" charset="0"/>
                  <a:ea typeface="Calibri" panose="020F0502020204030204" pitchFamily="34" charset="0"/>
                </a:rPr>
                <a:t>, </a:t>
              </a:r>
              <a:r>
                <a:rPr lang="en-US" sz="1400" dirty="0">
                  <a:effectLst/>
                  <a:latin typeface="Times New Roman" panose="02020603050405020304" pitchFamily="18" charset="0"/>
                  <a:ea typeface="Calibri" panose="020F0502020204030204" pitchFamily="34" charset="0"/>
                </a:rPr>
                <a:t>pH</a:t>
              </a:r>
              <a:r>
                <a:rPr lang="ru-RU" sz="1400" dirty="0" smtClean="0">
                  <a:effectLst/>
                  <a:latin typeface="Times New Roman" panose="02020603050405020304" pitchFamily="18" charset="0"/>
                  <a:ea typeface="Calibri" panose="020F0502020204030204" pitchFamily="34" charset="0"/>
                </a:rPr>
                <a:t>=7.0</a:t>
              </a:r>
              <a:endParaRPr lang="en-US" sz="1400" dirty="0">
                <a:effectLst/>
                <a:latin typeface="Calibri" panose="020F0502020204030204" pitchFamily="34" charset="0"/>
                <a:ea typeface="Calibri" panose="020F0502020204030204" pitchFamily="34" charset="0"/>
              </a:endParaRPr>
            </a:p>
          </p:txBody>
        </p:sp>
      </p:grpSp>
    </p:spTree>
    <p:extLst>
      <p:ext uri="{BB962C8B-B14F-4D97-AF65-F5344CB8AC3E}">
        <p14:creationId xmlns:p14="http://schemas.microsoft.com/office/powerpoint/2010/main" val="40905813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538556245"/>
              </p:ext>
            </p:extLst>
          </p:nvPr>
        </p:nvGraphicFramePr>
        <p:xfrm>
          <a:off x="685800" y="1569402"/>
          <a:ext cx="10702635" cy="3598344"/>
        </p:xfrm>
        <a:graphic>
          <a:graphicData uri="http://schemas.openxmlformats.org/drawingml/2006/table">
            <a:tbl>
              <a:tblPr firstRow="1" firstCol="1" bandRow="1">
                <a:tableStyleId>{5C22544A-7EE6-4342-B048-85BDC9FD1C3A}</a:tableStyleId>
              </a:tblPr>
              <a:tblGrid>
                <a:gridCol w="1315122">
                  <a:extLst>
                    <a:ext uri="{9D8B030D-6E8A-4147-A177-3AD203B41FA5}">
                      <a16:colId xmlns:a16="http://schemas.microsoft.com/office/drawing/2014/main" val="1069068960"/>
                    </a:ext>
                  </a:extLst>
                </a:gridCol>
                <a:gridCol w="1904104">
                  <a:extLst>
                    <a:ext uri="{9D8B030D-6E8A-4147-A177-3AD203B41FA5}">
                      <a16:colId xmlns:a16="http://schemas.microsoft.com/office/drawing/2014/main" val="1146849314"/>
                    </a:ext>
                  </a:extLst>
                </a:gridCol>
                <a:gridCol w="1678193">
                  <a:extLst>
                    <a:ext uri="{9D8B030D-6E8A-4147-A177-3AD203B41FA5}">
                      <a16:colId xmlns:a16="http://schemas.microsoft.com/office/drawing/2014/main" val="1972201961"/>
                    </a:ext>
                  </a:extLst>
                </a:gridCol>
                <a:gridCol w="710005">
                  <a:extLst>
                    <a:ext uri="{9D8B030D-6E8A-4147-A177-3AD203B41FA5}">
                      <a16:colId xmlns:a16="http://schemas.microsoft.com/office/drawing/2014/main" val="245560174"/>
                    </a:ext>
                  </a:extLst>
                </a:gridCol>
                <a:gridCol w="613185">
                  <a:extLst>
                    <a:ext uri="{9D8B030D-6E8A-4147-A177-3AD203B41FA5}">
                      <a16:colId xmlns:a16="http://schemas.microsoft.com/office/drawing/2014/main" val="1916399675"/>
                    </a:ext>
                  </a:extLst>
                </a:gridCol>
                <a:gridCol w="1527586">
                  <a:extLst>
                    <a:ext uri="{9D8B030D-6E8A-4147-A177-3AD203B41FA5}">
                      <a16:colId xmlns:a16="http://schemas.microsoft.com/office/drawing/2014/main" val="3146775626"/>
                    </a:ext>
                  </a:extLst>
                </a:gridCol>
                <a:gridCol w="1624405">
                  <a:extLst>
                    <a:ext uri="{9D8B030D-6E8A-4147-A177-3AD203B41FA5}">
                      <a16:colId xmlns:a16="http://schemas.microsoft.com/office/drawing/2014/main" val="3540576372"/>
                    </a:ext>
                  </a:extLst>
                </a:gridCol>
                <a:gridCol w="688489">
                  <a:extLst>
                    <a:ext uri="{9D8B030D-6E8A-4147-A177-3AD203B41FA5}">
                      <a16:colId xmlns:a16="http://schemas.microsoft.com/office/drawing/2014/main" val="4047700196"/>
                    </a:ext>
                  </a:extLst>
                </a:gridCol>
                <a:gridCol w="641546">
                  <a:extLst>
                    <a:ext uri="{9D8B030D-6E8A-4147-A177-3AD203B41FA5}">
                      <a16:colId xmlns:a16="http://schemas.microsoft.com/office/drawing/2014/main" val="4206322545"/>
                    </a:ext>
                  </a:extLst>
                </a:gridCol>
              </a:tblGrid>
              <a:tr h="575017">
                <a:tc rowSpan="2">
                  <a:txBody>
                    <a:bodyPr/>
                    <a:lstStyle/>
                    <a:p>
                      <a:pPr algn="just">
                        <a:lnSpc>
                          <a:spcPct val="150000"/>
                        </a:lnSpc>
                        <a:spcAft>
                          <a:spcPts val="0"/>
                        </a:spcAft>
                        <a:tabLst>
                          <a:tab pos="450215" algn="l"/>
                        </a:tabLst>
                      </a:pPr>
                      <a:r>
                        <a:rPr lang="en-US" sz="2000" dirty="0">
                          <a:effectLst/>
                          <a:latin typeface="Sylfaen" panose="010A0502050306030303" pitchFamily="18" charset="0"/>
                        </a:rPr>
                        <a:t>Polynucleotides</a:t>
                      </a:r>
                      <a:endParaRPr lang="en-US" sz="2000" dirty="0">
                        <a:effectLst/>
                        <a:latin typeface="Sylfaen" panose="010A0502050306030303" pitchFamily="18" charset="0"/>
                        <a:ea typeface="Calibri" panose="020F0502020204030204" pitchFamily="34" charset="0"/>
                      </a:endParaRPr>
                    </a:p>
                  </a:txBody>
                  <a:tcPr marL="68580" marR="68580" marT="0" marB="0"/>
                </a:tc>
                <a:tc gridSpan="4">
                  <a:txBody>
                    <a:bodyPr/>
                    <a:lstStyle/>
                    <a:p>
                      <a:pPr algn="ctr">
                        <a:lnSpc>
                          <a:spcPct val="150000"/>
                        </a:lnSpc>
                        <a:spcAft>
                          <a:spcPts val="0"/>
                        </a:spcAft>
                        <a:tabLst>
                          <a:tab pos="450215" algn="l"/>
                        </a:tabLst>
                      </a:pPr>
                      <a:r>
                        <a:rPr lang="en-US" sz="1400" dirty="0">
                          <a:effectLst/>
                          <a:latin typeface="Sylfaen" panose="010A0502050306030303" pitchFamily="18" charset="0"/>
                        </a:rPr>
                        <a:t>20 </a:t>
                      </a:r>
                      <a:r>
                        <a:rPr lang="en-US" sz="1400" dirty="0" err="1">
                          <a:effectLst/>
                          <a:latin typeface="Sylfaen" panose="010A0502050306030303" pitchFamily="18" charset="0"/>
                        </a:rPr>
                        <a:t>mM</a:t>
                      </a:r>
                      <a:endParaRPr lang="en-US" sz="1400" dirty="0">
                        <a:effectLst/>
                        <a:latin typeface="Sylfaen" panose="010A0502050306030303" pitchFamily="18" charset="0"/>
                        <a:ea typeface="Calibri" panose="020F050202020403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lnSpc>
                          <a:spcPct val="150000"/>
                        </a:lnSpc>
                        <a:spcAft>
                          <a:spcPts val="0"/>
                        </a:spcAft>
                        <a:tabLst>
                          <a:tab pos="450215" algn="l"/>
                        </a:tabLst>
                      </a:pPr>
                      <a:r>
                        <a:rPr lang="en-US" sz="1400" dirty="0">
                          <a:effectLst/>
                          <a:latin typeface="Sylfaen" panose="010A0502050306030303" pitchFamily="18" charset="0"/>
                        </a:rPr>
                        <a:t>150 </a:t>
                      </a:r>
                      <a:r>
                        <a:rPr lang="en-US" sz="1400" dirty="0" err="1">
                          <a:effectLst/>
                          <a:latin typeface="Sylfaen" panose="010A0502050306030303" pitchFamily="18" charset="0"/>
                        </a:rPr>
                        <a:t>mM</a:t>
                      </a:r>
                      <a:endParaRPr lang="en-US" sz="1400" dirty="0">
                        <a:effectLst/>
                        <a:latin typeface="Sylfaen" panose="010A0502050306030303" pitchFamily="18" charset="0"/>
                        <a:ea typeface="Calibri" panose="020F050202020403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20746017"/>
                  </a:ext>
                </a:extLst>
              </a:tr>
              <a:tr h="1217490">
                <a:tc vMerge="1">
                  <a:txBody>
                    <a:bodyPr/>
                    <a:lstStyle/>
                    <a:p>
                      <a:endParaRPr lang="en-US"/>
                    </a:p>
                  </a:txBody>
                  <a:tcPr/>
                </a:tc>
                <a:tc>
                  <a:txBody>
                    <a:bodyPr/>
                    <a:lstStyle/>
                    <a:p>
                      <a:pPr algn="ctr">
                        <a:lnSpc>
                          <a:spcPct val="150000"/>
                        </a:lnSpc>
                        <a:spcAft>
                          <a:spcPts val="0"/>
                        </a:spcAft>
                        <a:tabLst>
                          <a:tab pos="450215" algn="l"/>
                        </a:tabLst>
                      </a:pPr>
                      <a:r>
                        <a:rPr lang="en-US" sz="2400" dirty="0">
                          <a:effectLst/>
                          <a:latin typeface="Sylfaen" panose="010A0502050306030303" pitchFamily="18" charset="0"/>
                        </a:rPr>
                        <a:t>K</a:t>
                      </a:r>
                      <a:r>
                        <a:rPr lang="en-US" sz="2400" baseline="-25000" dirty="0">
                          <a:effectLst/>
                          <a:latin typeface="Sylfaen" panose="010A0502050306030303" pitchFamily="18" charset="0"/>
                        </a:rPr>
                        <a:t>s</a:t>
                      </a:r>
                      <a:r>
                        <a:rPr lang="en-US" sz="2400" dirty="0">
                          <a:effectLst/>
                          <a:latin typeface="Sylfaen" panose="010A0502050306030303" pitchFamily="18" charset="0"/>
                        </a:rPr>
                        <a:t>; 10</a:t>
                      </a:r>
                      <a:r>
                        <a:rPr lang="en-US" sz="2400" baseline="30000" dirty="0">
                          <a:effectLst/>
                          <a:latin typeface="Sylfaen" panose="010A0502050306030303" pitchFamily="18" charset="0"/>
                        </a:rPr>
                        <a:t>4</a:t>
                      </a:r>
                      <a:r>
                        <a:rPr lang="en-US" sz="2400" dirty="0">
                          <a:effectLst/>
                          <a:latin typeface="Sylfaen" panose="010A0502050306030303" pitchFamily="18" charset="0"/>
                        </a:rPr>
                        <a:t> M</a:t>
                      </a:r>
                      <a:r>
                        <a:rPr lang="en-US" sz="2400" baseline="30000" dirty="0">
                          <a:effectLst/>
                          <a:latin typeface="Sylfaen" panose="010A0502050306030303" pitchFamily="18" charset="0"/>
                        </a:rPr>
                        <a:t>-1</a:t>
                      </a:r>
                      <a:endParaRPr lang="en-US" sz="2400" dirty="0">
                        <a:effectLst/>
                        <a:latin typeface="Sylfaen" panose="010A0502050306030303" pitchFamily="18" charset="0"/>
                        <a:ea typeface="Calibri" panose="020F0502020204030204" pitchFamily="34" charset="0"/>
                      </a:endParaRPr>
                    </a:p>
                  </a:txBody>
                  <a:tcPr marL="68580" marR="68580" marT="0" marB="0"/>
                </a:tc>
                <a:tc>
                  <a:txBody>
                    <a:bodyPr/>
                    <a:lstStyle/>
                    <a:p>
                      <a:pPr algn="ctr">
                        <a:lnSpc>
                          <a:spcPct val="150000"/>
                        </a:lnSpc>
                        <a:spcAft>
                          <a:spcPts val="0"/>
                        </a:spcAft>
                        <a:tabLst>
                          <a:tab pos="450215" algn="l"/>
                        </a:tabLst>
                      </a:pPr>
                      <a:r>
                        <a:rPr lang="en-US" sz="2400" dirty="0">
                          <a:effectLst/>
                          <a:latin typeface="Sylfaen" panose="010A0502050306030303" pitchFamily="18" charset="0"/>
                        </a:rPr>
                        <a:t>K</a:t>
                      </a:r>
                      <a:r>
                        <a:rPr lang="en-US" sz="2400" baseline="-25000" dirty="0">
                          <a:effectLst/>
                          <a:latin typeface="Sylfaen" panose="010A0502050306030303" pitchFamily="18" charset="0"/>
                        </a:rPr>
                        <a:t>w</a:t>
                      </a:r>
                      <a:r>
                        <a:rPr lang="en-US" sz="2400" dirty="0">
                          <a:effectLst/>
                          <a:latin typeface="Sylfaen" panose="010A0502050306030303" pitchFamily="18" charset="0"/>
                        </a:rPr>
                        <a:t>; 10</a:t>
                      </a:r>
                      <a:r>
                        <a:rPr lang="en-US" sz="2400" baseline="30000" dirty="0">
                          <a:effectLst/>
                          <a:latin typeface="Sylfaen" panose="010A0502050306030303" pitchFamily="18" charset="0"/>
                        </a:rPr>
                        <a:t>4</a:t>
                      </a:r>
                      <a:r>
                        <a:rPr lang="en-US" sz="2400" dirty="0">
                          <a:effectLst/>
                          <a:latin typeface="Sylfaen" panose="010A0502050306030303" pitchFamily="18" charset="0"/>
                        </a:rPr>
                        <a:t> M</a:t>
                      </a:r>
                      <a:r>
                        <a:rPr lang="en-US" sz="2400" baseline="30000" dirty="0">
                          <a:effectLst/>
                          <a:latin typeface="Sylfaen" panose="010A0502050306030303" pitchFamily="18" charset="0"/>
                        </a:rPr>
                        <a:t>-1</a:t>
                      </a:r>
                      <a:endParaRPr lang="en-US" sz="2400" dirty="0">
                        <a:effectLst/>
                        <a:latin typeface="Sylfaen" panose="010A0502050306030303" pitchFamily="18" charset="0"/>
                        <a:ea typeface="Calibri" panose="020F0502020204030204" pitchFamily="34" charset="0"/>
                      </a:endParaRPr>
                    </a:p>
                  </a:txBody>
                  <a:tcPr marL="68580" marR="68580" marT="0" marB="0"/>
                </a:tc>
                <a:tc>
                  <a:txBody>
                    <a:bodyPr/>
                    <a:lstStyle/>
                    <a:p>
                      <a:pPr algn="ctr">
                        <a:lnSpc>
                          <a:spcPct val="150000"/>
                        </a:lnSpc>
                        <a:spcAft>
                          <a:spcPts val="0"/>
                        </a:spcAft>
                        <a:tabLst>
                          <a:tab pos="450215" algn="l"/>
                        </a:tabLst>
                      </a:pPr>
                      <a:r>
                        <a:rPr lang="en-US" sz="2400" dirty="0">
                          <a:effectLst/>
                          <a:latin typeface="Sylfaen" panose="010A0502050306030303" pitchFamily="18" charset="0"/>
                        </a:rPr>
                        <a:t>n</a:t>
                      </a:r>
                      <a:r>
                        <a:rPr lang="en-US" sz="2400" baseline="-25000" dirty="0">
                          <a:effectLst/>
                          <a:latin typeface="Sylfaen" panose="010A0502050306030303" pitchFamily="18" charset="0"/>
                        </a:rPr>
                        <a:t>s</a:t>
                      </a:r>
                      <a:endParaRPr lang="en-US" sz="2400" dirty="0">
                        <a:effectLst/>
                        <a:latin typeface="Sylfaen" panose="010A0502050306030303" pitchFamily="18" charset="0"/>
                        <a:ea typeface="Calibri" panose="020F0502020204030204" pitchFamily="34" charset="0"/>
                      </a:endParaRPr>
                    </a:p>
                  </a:txBody>
                  <a:tcPr marL="68580" marR="68580" marT="0" marB="0"/>
                </a:tc>
                <a:tc>
                  <a:txBody>
                    <a:bodyPr/>
                    <a:lstStyle/>
                    <a:p>
                      <a:pPr algn="ctr">
                        <a:lnSpc>
                          <a:spcPct val="150000"/>
                        </a:lnSpc>
                        <a:spcAft>
                          <a:spcPts val="0"/>
                        </a:spcAft>
                        <a:tabLst>
                          <a:tab pos="450215" algn="l"/>
                        </a:tabLst>
                      </a:pPr>
                      <a:r>
                        <a:rPr lang="en-US" sz="2400" dirty="0" err="1">
                          <a:effectLst/>
                          <a:latin typeface="Sylfaen" panose="010A0502050306030303" pitchFamily="18" charset="0"/>
                        </a:rPr>
                        <a:t>n</a:t>
                      </a:r>
                      <a:r>
                        <a:rPr lang="en-US" sz="2400" baseline="-25000" dirty="0" err="1">
                          <a:effectLst/>
                          <a:latin typeface="Sylfaen" panose="010A0502050306030303" pitchFamily="18" charset="0"/>
                        </a:rPr>
                        <a:t>w</a:t>
                      </a:r>
                      <a:endParaRPr lang="en-US" sz="2400" dirty="0">
                        <a:effectLst/>
                        <a:latin typeface="Sylfaen" panose="010A0502050306030303" pitchFamily="18" charset="0"/>
                        <a:ea typeface="Calibri" panose="020F0502020204030204" pitchFamily="34" charset="0"/>
                      </a:endParaRPr>
                    </a:p>
                  </a:txBody>
                  <a:tcPr marL="68580" marR="68580" marT="0" marB="0"/>
                </a:tc>
                <a:tc>
                  <a:txBody>
                    <a:bodyPr/>
                    <a:lstStyle/>
                    <a:p>
                      <a:pPr algn="ctr">
                        <a:lnSpc>
                          <a:spcPct val="150000"/>
                        </a:lnSpc>
                        <a:spcAft>
                          <a:spcPts val="0"/>
                        </a:spcAft>
                        <a:tabLst>
                          <a:tab pos="450215" algn="l"/>
                        </a:tabLst>
                      </a:pPr>
                      <a:r>
                        <a:rPr lang="en-US" sz="2400" dirty="0">
                          <a:effectLst/>
                          <a:latin typeface="Sylfaen" panose="010A0502050306030303" pitchFamily="18" charset="0"/>
                        </a:rPr>
                        <a:t>K</a:t>
                      </a:r>
                      <a:r>
                        <a:rPr lang="en-US" sz="2400" baseline="-25000" dirty="0">
                          <a:effectLst/>
                          <a:latin typeface="Sylfaen" panose="010A0502050306030303" pitchFamily="18" charset="0"/>
                        </a:rPr>
                        <a:t>s</a:t>
                      </a:r>
                      <a:r>
                        <a:rPr lang="en-US" sz="2400" dirty="0">
                          <a:effectLst/>
                          <a:latin typeface="Sylfaen" panose="010A0502050306030303" pitchFamily="18" charset="0"/>
                        </a:rPr>
                        <a:t>; 10</a:t>
                      </a:r>
                      <a:r>
                        <a:rPr lang="en-US" sz="2400" baseline="30000" dirty="0">
                          <a:effectLst/>
                          <a:latin typeface="Sylfaen" panose="010A0502050306030303" pitchFamily="18" charset="0"/>
                        </a:rPr>
                        <a:t>4</a:t>
                      </a:r>
                      <a:r>
                        <a:rPr lang="en-US" sz="2400" dirty="0">
                          <a:effectLst/>
                          <a:latin typeface="Sylfaen" panose="010A0502050306030303" pitchFamily="18" charset="0"/>
                        </a:rPr>
                        <a:t> M</a:t>
                      </a:r>
                      <a:r>
                        <a:rPr lang="en-US" sz="2400" baseline="30000" dirty="0">
                          <a:effectLst/>
                          <a:latin typeface="Sylfaen" panose="010A0502050306030303" pitchFamily="18" charset="0"/>
                        </a:rPr>
                        <a:t>-1</a:t>
                      </a:r>
                      <a:endParaRPr lang="en-US" sz="2400" dirty="0">
                        <a:effectLst/>
                        <a:latin typeface="Sylfaen" panose="010A0502050306030303" pitchFamily="18" charset="0"/>
                        <a:ea typeface="Calibri" panose="020F0502020204030204" pitchFamily="34" charset="0"/>
                      </a:endParaRPr>
                    </a:p>
                  </a:txBody>
                  <a:tcPr marL="68580" marR="68580" marT="0" marB="0"/>
                </a:tc>
                <a:tc>
                  <a:txBody>
                    <a:bodyPr/>
                    <a:lstStyle/>
                    <a:p>
                      <a:pPr algn="ctr">
                        <a:lnSpc>
                          <a:spcPct val="150000"/>
                        </a:lnSpc>
                        <a:spcAft>
                          <a:spcPts val="0"/>
                        </a:spcAft>
                        <a:tabLst>
                          <a:tab pos="450215" algn="l"/>
                        </a:tabLst>
                      </a:pPr>
                      <a:r>
                        <a:rPr lang="en-US" sz="2400" dirty="0">
                          <a:effectLst/>
                          <a:latin typeface="Sylfaen" panose="010A0502050306030303" pitchFamily="18" charset="0"/>
                        </a:rPr>
                        <a:t>K</a:t>
                      </a:r>
                      <a:r>
                        <a:rPr lang="en-US" sz="2400" baseline="-25000" dirty="0">
                          <a:effectLst/>
                          <a:latin typeface="Sylfaen" panose="010A0502050306030303" pitchFamily="18" charset="0"/>
                        </a:rPr>
                        <a:t>w</a:t>
                      </a:r>
                      <a:r>
                        <a:rPr lang="en-US" sz="2400" dirty="0">
                          <a:effectLst/>
                          <a:latin typeface="Sylfaen" panose="010A0502050306030303" pitchFamily="18" charset="0"/>
                        </a:rPr>
                        <a:t>; 10</a:t>
                      </a:r>
                      <a:r>
                        <a:rPr lang="en-US" sz="2400" baseline="30000" dirty="0">
                          <a:effectLst/>
                          <a:latin typeface="Sylfaen" panose="010A0502050306030303" pitchFamily="18" charset="0"/>
                        </a:rPr>
                        <a:t>4</a:t>
                      </a:r>
                      <a:r>
                        <a:rPr lang="en-US" sz="2400" dirty="0">
                          <a:effectLst/>
                          <a:latin typeface="Sylfaen" panose="010A0502050306030303" pitchFamily="18" charset="0"/>
                        </a:rPr>
                        <a:t> M</a:t>
                      </a:r>
                      <a:r>
                        <a:rPr lang="en-US" sz="2400" baseline="30000" dirty="0">
                          <a:effectLst/>
                          <a:latin typeface="Sylfaen" panose="010A0502050306030303" pitchFamily="18" charset="0"/>
                        </a:rPr>
                        <a:t>-1</a:t>
                      </a:r>
                      <a:endParaRPr lang="en-US" sz="2400" dirty="0">
                        <a:effectLst/>
                        <a:latin typeface="Sylfaen" panose="010A0502050306030303" pitchFamily="18" charset="0"/>
                        <a:ea typeface="Calibri" panose="020F0502020204030204" pitchFamily="34" charset="0"/>
                      </a:endParaRPr>
                    </a:p>
                  </a:txBody>
                  <a:tcPr marL="68580" marR="68580" marT="0" marB="0"/>
                </a:tc>
                <a:tc>
                  <a:txBody>
                    <a:bodyPr/>
                    <a:lstStyle/>
                    <a:p>
                      <a:pPr algn="ctr">
                        <a:lnSpc>
                          <a:spcPct val="150000"/>
                        </a:lnSpc>
                        <a:spcAft>
                          <a:spcPts val="0"/>
                        </a:spcAft>
                        <a:tabLst>
                          <a:tab pos="450215" algn="l"/>
                        </a:tabLst>
                      </a:pPr>
                      <a:r>
                        <a:rPr lang="en-US" sz="2400">
                          <a:effectLst/>
                          <a:latin typeface="Sylfaen" panose="010A0502050306030303" pitchFamily="18" charset="0"/>
                        </a:rPr>
                        <a:t>n</a:t>
                      </a:r>
                      <a:r>
                        <a:rPr lang="en-US" sz="2400" baseline="-25000">
                          <a:effectLst/>
                          <a:latin typeface="Sylfaen" panose="010A0502050306030303" pitchFamily="18" charset="0"/>
                        </a:rPr>
                        <a:t>s</a:t>
                      </a:r>
                      <a:endParaRPr lang="en-US" sz="2400">
                        <a:effectLst/>
                        <a:latin typeface="Sylfaen" panose="010A0502050306030303" pitchFamily="18" charset="0"/>
                        <a:ea typeface="Calibri" panose="020F0502020204030204" pitchFamily="34" charset="0"/>
                      </a:endParaRPr>
                    </a:p>
                  </a:txBody>
                  <a:tcPr marL="68580" marR="68580" marT="0" marB="0"/>
                </a:tc>
                <a:tc>
                  <a:txBody>
                    <a:bodyPr/>
                    <a:lstStyle/>
                    <a:p>
                      <a:pPr algn="ctr">
                        <a:lnSpc>
                          <a:spcPct val="150000"/>
                        </a:lnSpc>
                        <a:spcAft>
                          <a:spcPts val="0"/>
                        </a:spcAft>
                        <a:tabLst>
                          <a:tab pos="450215" algn="l"/>
                        </a:tabLst>
                      </a:pPr>
                      <a:r>
                        <a:rPr lang="en-US" sz="2400">
                          <a:effectLst/>
                          <a:latin typeface="Sylfaen" panose="010A0502050306030303" pitchFamily="18" charset="0"/>
                        </a:rPr>
                        <a:t>n</a:t>
                      </a:r>
                      <a:r>
                        <a:rPr lang="en-US" sz="2400" baseline="-25000">
                          <a:effectLst/>
                          <a:latin typeface="Sylfaen" panose="010A0502050306030303" pitchFamily="18" charset="0"/>
                        </a:rPr>
                        <a:t>w</a:t>
                      </a:r>
                      <a:endParaRPr lang="en-US" sz="2400">
                        <a:effectLst/>
                        <a:latin typeface="Sylfaen" panose="010A0502050306030303" pitchFamily="18" charset="0"/>
                        <a:ea typeface="Calibri" panose="020F0502020204030204" pitchFamily="34" charset="0"/>
                      </a:endParaRPr>
                    </a:p>
                  </a:txBody>
                  <a:tcPr marL="68580" marR="68580" marT="0" marB="0"/>
                </a:tc>
                <a:extLst>
                  <a:ext uri="{0D108BD9-81ED-4DB2-BD59-A6C34878D82A}">
                    <a16:rowId xmlns:a16="http://schemas.microsoft.com/office/drawing/2014/main" val="1588556184"/>
                  </a:ext>
                </a:extLst>
              </a:tr>
              <a:tr h="1217490">
                <a:tc>
                  <a:txBody>
                    <a:bodyPr/>
                    <a:lstStyle/>
                    <a:p>
                      <a:pPr algn="just">
                        <a:lnSpc>
                          <a:spcPct val="150000"/>
                        </a:lnSpc>
                        <a:spcAft>
                          <a:spcPts val="0"/>
                        </a:spcAft>
                        <a:tabLst>
                          <a:tab pos="450215" algn="l"/>
                        </a:tabLst>
                      </a:pPr>
                      <a:r>
                        <a:rPr lang="en-US" sz="2000" dirty="0">
                          <a:effectLst/>
                          <a:latin typeface="Sylfaen" panose="010A0502050306030303" pitchFamily="18" charset="0"/>
                        </a:rPr>
                        <a:t>poly</a:t>
                      </a:r>
                      <a:r>
                        <a:rPr lang="ru-RU" sz="2000" dirty="0">
                          <a:effectLst/>
                          <a:latin typeface="Sylfaen" panose="010A0502050306030303" pitchFamily="18" charset="0"/>
                        </a:rPr>
                        <a:t>(</a:t>
                      </a:r>
                      <a:r>
                        <a:rPr lang="en-US" sz="2000" dirty="0" err="1">
                          <a:effectLst/>
                          <a:latin typeface="Sylfaen" panose="010A0502050306030303" pitchFamily="18" charset="0"/>
                        </a:rPr>
                        <a:t>rA</a:t>
                      </a:r>
                      <a:r>
                        <a:rPr lang="ru-RU" sz="2000" dirty="0">
                          <a:effectLst/>
                          <a:latin typeface="Sylfaen" panose="010A0502050306030303" pitchFamily="18" charset="0"/>
                        </a:rPr>
                        <a:t>)</a:t>
                      </a:r>
                      <a:endParaRPr lang="en-US" sz="2000" dirty="0">
                        <a:effectLst/>
                        <a:latin typeface="Sylfaen" panose="010A0502050306030303" pitchFamily="18" charset="0"/>
                        <a:ea typeface="Calibri" panose="020F0502020204030204" pitchFamily="34" charset="0"/>
                      </a:endParaRPr>
                    </a:p>
                  </a:txBody>
                  <a:tcPr marL="68580" marR="68580" marT="0" marB="0"/>
                </a:tc>
                <a:tc>
                  <a:txBody>
                    <a:bodyPr/>
                    <a:lstStyle/>
                    <a:p>
                      <a:pPr algn="ctr">
                        <a:lnSpc>
                          <a:spcPct val="150000"/>
                        </a:lnSpc>
                        <a:spcAft>
                          <a:spcPts val="0"/>
                        </a:spcAft>
                        <a:tabLst>
                          <a:tab pos="450215" algn="l"/>
                        </a:tabLst>
                      </a:pPr>
                      <a:r>
                        <a:rPr lang="ru-RU" sz="2400">
                          <a:effectLst/>
                          <a:latin typeface="Sylfaen" panose="010A0502050306030303" pitchFamily="18" charset="0"/>
                        </a:rPr>
                        <a:t>14.</a:t>
                      </a:r>
                      <a:r>
                        <a:rPr lang="en-US" sz="2400">
                          <a:effectLst/>
                          <a:latin typeface="Sylfaen" panose="010A0502050306030303" pitchFamily="18" charset="0"/>
                        </a:rPr>
                        <a:t>0</a:t>
                      </a:r>
                      <a:r>
                        <a:rPr lang="en-US" sz="2400">
                          <a:effectLst/>
                          <a:latin typeface="Sylfaen" panose="010A0502050306030303" pitchFamily="18" charset="0"/>
                          <a:sym typeface="Symbol" panose="05050102010706020507" pitchFamily="18" charset="2"/>
                        </a:rPr>
                        <a:t></a:t>
                      </a:r>
                      <a:r>
                        <a:rPr lang="ru-RU" sz="2400">
                          <a:effectLst/>
                          <a:latin typeface="Sylfaen" panose="010A0502050306030303" pitchFamily="18" charset="0"/>
                        </a:rPr>
                        <a:t>0.2</a:t>
                      </a:r>
                      <a:endParaRPr lang="en-US" sz="2400">
                        <a:effectLst/>
                        <a:latin typeface="Sylfaen" panose="010A0502050306030303" pitchFamily="18" charset="0"/>
                        <a:ea typeface="Calibri" panose="020F0502020204030204" pitchFamily="34" charset="0"/>
                      </a:endParaRPr>
                    </a:p>
                  </a:txBody>
                  <a:tcPr marL="68580" marR="68580" marT="0" marB="0"/>
                </a:tc>
                <a:tc>
                  <a:txBody>
                    <a:bodyPr/>
                    <a:lstStyle/>
                    <a:p>
                      <a:pPr algn="ctr">
                        <a:lnSpc>
                          <a:spcPct val="150000"/>
                        </a:lnSpc>
                        <a:spcAft>
                          <a:spcPts val="0"/>
                        </a:spcAft>
                        <a:tabLst>
                          <a:tab pos="450215" algn="l"/>
                        </a:tabLst>
                      </a:pPr>
                      <a:r>
                        <a:rPr lang="en-US" sz="2400" dirty="0">
                          <a:effectLst/>
                          <a:latin typeface="Sylfaen" panose="010A0502050306030303" pitchFamily="18" charset="0"/>
                        </a:rPr>
                        <a:t>0.57</a:t>
                      </a:r>
                      <a:r>
                        <a:rPr lang="en-US" sz="2400" dirty="0">
                          <a:effectLst/>
                          <a:latin typeface="Sylfaen" panose="010A0502050306030303" pitchFamily="18" charset="0"/>
                          <a:sym typeface="Symbol" panose="05050102010706020507" pitchFamily="18" charset="2"/>
                        </a:rPr>
                        <a:t></a:t>
                      </a:r>
                      <a:r>
                        <a:rPr lang="ru-RU" sz="2400" dirty="0">
                          <a:effectLst/>
                          <a:latin typeface="Sylfaen" panose="010A0502050306030303" pitchFamily="18" charset="0"/>
                        </a:rPr>
                        <a:t>0.09</a:t>
                      </a:r>
                      <a:endParaRPr lang="en-US" sz="2400" dirty="0">
                        <a:effectLst/>
                        <a:latin typeface="Sylfaen" panose="010A0502050306030303" pitchFamily="18" charset="0"/>
                        <a:ea typeface="Calibri" panose="020F0502020204030204" pitchFamily="34" charset="0"/>
                      </a:endParaRPr>
                    </a:p>
                  </a:txBody>
                  <a:tcPr marL="68580" marR="68580" marT="0" marB="0"/>
                </a:tc>
                <a:tc>
                  <a:txBody>
                    <a:bodyPr/>
                    <a:lstStyle/>
                    <a:p>
                      <a:pPr algn="ctr">
                        <a:lnSpc>
                          <a:spcPct val="150000"/>
                        </a:lnSpc>
                        <a:spcAft>
                          <a:spcPts val="0"/>
                        </a:spcAft>
                        <a:tabLst>
                          <a:tab pos="450215" algn="l"/>
                        </a:tabLst>
                      </a:pPr>
                      <a:r>
                        <a:rPr lang="en-US" sz="2400" dirty="0">
                          <a:effectLst/>
                          <a:latin typeface="Sylfaen" panose="010A0502050306030303" pitchFamily="18" charset="0"/>
                        </a:rPr>
                        <a:t>13</a:t>
                      </a:r>
                      <a:endParaRPr lang="en-US" sz="2400" dirty="0">
                        <a:effectLst/>
                        <a:latin typeface="Sylfaen" panose="010A0502050306030303" pitchFamily="18" charset="0"/>
                        <a:ea typeface="Calibri" panose="020F0502020204030204" pitchFamily="34" charset="0"/>
                      </a:endParaRPr>
                    </a:p>
                  </a:txBody>
                  <a:tcPr marL="68580" marR="68580" marT="0" marB="0"/>
                </a:tc>
                <a:tc>
                  <a:txBody>
                    <a:bodyPr/>
                    <a:lstStyle/>
                    <a:p>
                      <a:pPr algn="ctr">
                        <a:lnSpc>
                          <a:spcPct val="150000"/>
                        </a:lnSpc>
                        <a:spcAft>
                          <a:spcPts val="0"/>
                        </a:spcAft>
                        <a:tabLst>
                          <a:tab pos="450215" algn="l"/>
                        </a:tabLst>
                      </a:pPr>
                      <a:r>
                        <a:rPr lang="en-US" sz="2400" dirty="0">
                          <a:effectLst/>
                          <a:latin typeface="Sylfaen" panose="010A0502050306030303" pitchFamily="18" charset="0"/>
                        </a:rPr>
                        <a:t>2.5</a:t>
                      </a:r>
                      <a:endParaRPr lang="en-US" sz="2400" dirty="0">
                        <a:effectLst/>
                        <a:latin typeface="Sylfaen" panose="010A0502050306030303" pitchFamily="18" charset="0"/>
                        <a:ea typeface="Calibri" panose="020F0502020204030204" pitchFamily="34" charset="0"/>
                      </a:endParaRPr>
                    </a:p>
                  </a:txBody>
                  <a:tcPr marL="68580" marR="68580" marT="0" marB="0"/>
                </a:tc>
                <a:tc>
                  <a:txBody>
                    <a:bodyPr/>
                    <a:lstStyle/>
                    <a:p>
                      <a:pPr algn="ctr">
                        <a:lnSpc>
                          <a:spcPct val="150000"/>
                        </a:lnSpc>
                        <a:spcAft>
                          <a:spcPts val="0"/>
                        </a:spcAft>
                        <a:tabLst>
                          <a:tab pos="450215" algn="l"/>
                        </a:tabLst>
                      </a:pPr>
                      <a:r>
                        <a:rPr lang="en-US" sz="2400" dirty="0">
                          <a:effectLst/>
                          <a:latin typeface="Sylfaen" panose="010A0502050306030303" pitchFamily="18" charset="0"/>
                        </a:rPr>
                        <a:t>5.0</a:t>
                      </a:r>
                      <a:r>
                        <a:rPr lang="en-US" sz="2400" dirty="0">
                          <a:effectLst/>
                          <a:latin typeface="Sylfaen" panose="010A0502050306030303" pitchFamily="18" charset="0"/>
                          <a:sym typeface="Symbol" panose="05050102010706020507" pitchFamily="18" charset="2"/>
                        </a:rPr>
                        <a:t></a:t>
                      </a:r>
                      <a:r>
                        <a:rPr lang="ru-RU" sz="2400" dirty="0">
                          <a:effectLst/>
                          <a:latin typeface="Sylfaen" panose="010A0502050306030303" pitchFamily="18" charset="0"/>
                        </a:rPr>
                        <a:t>0.12</a:t>
                      </a:r>
                      <a:endParaRPr lang="en-US" sz="2400" dirty="0">
                        <a:effectLst/>
                        <a:latin typeface="Sylfaen" panose="010A0502050306030303" pitchFamily="18" charset="0"/>
                        <a:ea typeface="Calibri" panose="020F0502020204030204" pitchFamily="34" charset="0"/>
                      </a:endParaRPr>
                    </a:p>
                  </a:txBody>
                  <a:tcPr marL="68580" marR="68580" marT="0" marB="0"/>
                </a:tc>
                <a:tc>
                  <a:txBody>
                    <a:bodyPr/>
                    <a:lstStyle/>
                    <a:p>
                      <a:pPr algn="ctr">
                        <a:lnSpc>
                          <a:spcPct val="150000"/>
                        </a:lnSpc>
                        <a:spcAft>
                          <a:spcPts val="0"/>
                        </a:spcAft>
                        <a:tabLst>
                          <a:tab pos="450215" algn="l"/>
                        </a:tabLst>
                      </a:pPr>
                      <a:r>
                        <a:rPr lang="en-US" sz="2400" dirty="0">
                          <a:effectLst/>
                          <a:latin typeface="Sylfaen" panose="010A0502050306030303" pitchFamily="18" charset="0"/>
                        </a:rPr>
                        <a:t>0.8</a:t>
                      </a:r>
                      <a:r>
                        <a:rPr lang="en-US" sz="2400" dirty="0">
                          <a:effectLst/>
                          <a:latin typeface="Sylfaen" panose="010A0502050306030303" pitchFamily="18" charset="0"/>
                          <a:sym typeface="Symbol" panose="05050102010706020507" pitchFamily="18" charset="2"/>
                        </a:rPr>
                        <a:t></a:t>
                      </a:r>
                      <a:r>
                        <a:rPr lang="ru-RU" sz="2400" dirty="0">
                          <a:effectLst/>
                          <a:latin typeface="Sylfaen" panose="010A0502050306030303" pitchFamily="18" charset="0"/>
                        </a:rPr>
                        <a:t>0.4</a:t>
                      </a:r>
                      <a:endParaRPr lang="en-US" sz="2400" dirty="0">
                        <a:effectLst/>
                        <a:latin typeface="Sylfaen" panose="010A0502050306030303" pitchFamily="18" charset="0"/>
                        <a:ea typeface="Calibri" panose="020F0502020204030204" pitchFamily="34" charset="0"/>
                      </a:endParaRPr>
                    </a:p>
                  </a:txBody>
                  <a:tcPr marL="68580" marR="68580" marT="0" marB="0"/>
                </a:tc>
                <a:tc>
                  <a:txBody>
                    <a:bodyPr/>
                    <a:lstStyle/>
                    <a:p>
                      <a:pPr algn="ctr">
                        <a:lnSpc>
                          <a:spcPct val="150000"/>
                        </a:lnSpc>
                        <a:spcAft>
                          <a:spcPts val="0"/>
                        </a:spcAft>
                        <a:tabLst>
                          <a:tab pos="450215" algn="l"/>
                        </a:tabLst>
                      </a:pPr>
                      <a:r>
                        <a:rPr lang="en-US" sz="2400" dirty="0">
                          <a:effectLst/>
                          <a:latin typeface="Sylfaen" panose="010A0502050306030303" pitchFamily="18" charset="0"/>
                        </a:rPr>
                        <a:t>13</a:t>
                      </a:r>
                      <a:endParaRPr lang="en-US" sz="2400" dirty="0">
                        <a:effectLst/>
                        <a:latin typeface="Sylfaen" panose="010A0502050306030303" pitchFamily="18" charset="0"/>
                        <a:ea typeface="Calibri" panose="020F0502020204030204" pitchFamily="34" charset="0"/>
                      </a:endParaRPr>
                    </a:p>
                  </a:txBody>
                  <a:tcPr marL="68580" marR="68580" marT="0" marB="0"/>
                </a:tc>
                <a:tc>
                  <a:txBody>
                    <a:bodyPr/>
                    <a:lstStyle/>
                    <a:p>
                      <a:pPr algn="ctr">
                        <a:lnSpc>
                          <a:spcPct val="150000"/>
                        </a:lnSpc>
                        <a:spcAft>
                          <a:spcPts val="0"/>
                        </a:spcAft>
                        <a:tabLst>
                          <a:tab pos="450215" algn="l"/>
                        </a:tabLst>
                      </a:pPr>
                      <a:r>
                        <a:rPr lang="en-US" sz="2400" dirty="0">
                          <a:effectLst/>
                          <a:latin typeface="Sylfaen" panose="010A0502050306030303" pitchFamily="18" charset="0"/>
                        </a:rPr>
                        <a:t>5</a:t>
                      </a:r>
                      <a:endParaRPr lang="en-US" sz="2400" dirty="0">
                        <a:effectLst/>
                        <a:latin typeface="Sylfaen" panose="010A0502050306030303" pitchFamily="18" charset="0"/>
                        <a:ea typeface="Calibri" panose="020F0502020204030204" pitchFamily="34" charset="0"/>
                      </a:endParaRPr>
                    </a:p>
                  </a:txBody>
                  <a:tcPr marL="68580" marR="68580" marT="0" marB="0"/>
                </a:tc>
                <a:extLst>
                  <a:ext uri="{0D108BD9-81ED-4DB2-BD59-A6C34878D82A}">
                    <a16:rowId xmlns:a16="http://schemas.microsoft.com/office/drawing/2014/main" val="2189389384"/>
                  </a:ext>
                </a:extLst>
              </a:tr>
              <a:tr h="588347">
                <a:tc>
                  <a:txBody>
                    <a:bodyPr/>
                    <a:lstStyle/>
                    <a:p>
                      <a:pPr algn="just">
                        <a:lnSpc>
                          <a:spcPct val="150000"/>
                        </a:lnSpc>
                        <a:spcAft>
                          <a:spcPts val="0"/>
                        </a:spcAft>
                        <a:tabLst>
                          <a:tab pos="450215" algn="l"/>
                        </a:tabLst>
                      </a:pPr>
                      <a:r>
                        <a:rPr lang="en-US" sz="2000" dirty="0">
                          <a:effectLst/>
                          <a:latin typeface="Sylfaen" panose="010A0502050306030303" pitchFamily="18" charset="0"/>
                        </a:rPr>
                        <a:t>poly</a:t>
                      </a:r>
                      <a:r>
                        <a:rPr lang="ru-RU" sz="2000" dirty="0">
                          <a:effectLst/>
                          <a:latin typeface="Sylfaen" panose="010A0502050306030303" pitchFamily="18" charset="0"/>
                        </a:rPr>
                        <a:t>(</a:t>
                      </a:r>
                      <a:r>
                        <a:rPr lang="en-US" sz="2000" dirty="0" err="1">
                          <a:effectLst/>
                          <a:latin typeface="Sylfaen" panose="010A0502050306030303" pitchFamily="18" charset="0"/>
                        </a:rPr>
                        <a:t>rU</a:t>
                      </a:r>
                      <a:r>
                        <a:rPr lang="ru-RU" sz="2000" dirty="0">
                          <a:effectLst/>
                          <a:latin typeface="Sylfaen" panose="010A0502050306030303" pitchFamily="18" charset="0"/>
                        </a:rPr>
                        <a:t>)</a:t>
                      </a:r>
                      <a:endParaRPr lang="en-US" sz="2000" dirty="0">
                        <a:effectLst/>
                        <a:latin typeface="Sylfaen" panose="010A0502050306030303" pitchFamily="18" charset="0"/>
                        <a:ea typeface="Calibri" panose="020F0502020204030204" pitchFamily="34" charset="0"/>
                      </a:endParaRPr>
                    </a:p>
                  </a:txBody>
                  <a:tcPr marL="68580" marR="68580" marT="0" marB="0"/>
                </a:tc>
                <a:tc>
                  <a:txBody>
                    <a:bodyPr/>
                    <a:lstStyle/>
                    <a:p>
                      <a:pPr algn="ctr">
                        <a:lnSpc>
                          <a:spcPct val="150000"/>
                        </a:lnSpc>
                        <a:spcAft>
                          <a:spcPts val="0"/>
                        </a:spcAft>
                        <a:tabLst>
                          <a:tab pos="450215" algn="l"/>
                        </a:tabLst>
                      </a:pPr>
                      <a:r>
                        <a:rPr lang="en-US" sz="2400">
                          <a:effectLst/>
                          <a:latin typeface="Sylfaen" panose="010A0502050306030303" pitchFamily="18" charset="0"/>
                        </a:rPr>
                        <a:t>1.1</a:t>
                      </a:r>
                      <a:r>
                        <a:rPr lang="en-US" sz="2400">
                          <a:effectLst/>
                          <a:latin typeface="Sylfaen" panose="010A0502050306030303" pitchFamily="18" charset="0"/>
                          <a:sym typeface="Symbol" panose="05050102010706020507" pitchFamily="18" charset="2"/>
                        </a:rPr>
                        <a:t></a:t>
                      </a:r>
                      <a:r>
                        <a:rPr lang="ru-RU" sz="2400">
                          <a:effectLst/>
                          <a:latin typeface="Sylfaen" panose="010A0502050306030303" pitchFamily="18" charset="0"/>
                        </a:rPr>
                        <a:t>0.3</a:t>
                      </a:r>
                      <a:endParaRPr lang="en-US" sz="2400">
                        <a:effectLst/>
                        <a:latin typeface="Sylfaen" panose="010A0502050306030303" pitchFamily="18" charset="0"/>
                        <a:ea typeface="Calibri" panose="020F0502020204030204" pitchFamily="34" charset="0"/>
                      </a:endParaRPr>
                    </a:p>
                  </a:txBody>
                  <a:tcPr marL="68580" marR="68580" marT="0" marB="0"/>
                </a:tc>
                <a:tc>
                  <a:txBody>
                    <a:bodyPr/>
                    <a:lstStyle/>
                    <a:p>
                      <a:pPr algn="ctr">
                        <a:lnSpc>
                          <a:spcPct val="150000"/>
                        </a:lnSpc>
                        <a:spcAft>
                          <a:spcPts val="0"/>
                        </a:spcAft>
                        <a:tabLst>
                          <a:tab pos="450215" algn="l"/>
                        </a:tabLst>
                      </a:pPr>
                      <a:r>
                        <a:rPr lang="en-US" sz="2400">
                          <a:effectLst/>
                          <a:latin typeface="Sylfaen" panose="010A0502050306030303" pitchFamily="18" charset="0"/>
                        </a:rPr>
                        <a:t>0.3</a:t>
                      </a:r>
                      <a:r>
                        <a:rPr lang="en-US" sz="2400">
                          <a:effectLst/>
                          <a:latin typeface="Sylfaen" panose="010A0502050306030303" pitchFamily="18" charset="0"/>
                          <a:sym typeface="Symbol" panose="05050102010706020507" pitchFamily="18" charset="2"/>
                        </a:rPr>
                        <a:t></a:t>
                      </a:r>
                      <a:r>
                        <a:rPr lang="ru-RU" sz="2400">
                          <a:effectLst/>
                          <a:latin typeface="Sylfaen" panose="010A0502050306030303" pitchFamily="18" charset="0"/>
                        </a:rPr>
                        <a:t>0.</a:t>
                      </a:r>
                      <a:r>
                        <a:rPr lang="en-US" sz="2400">
                          <a:effectLst/>
                          <a:latin typeface="Sylfaen" panose="010A0502050306030303" pitchFamily="18" charset="0"/>
                        </a:rPr>
                        <a:t>5</a:t>
                      </a:r>
                      <a:endParaRPr lang="en-US" sz="2400">
                        <a:effectLst/>
                        <a:latin typeface="Sylfaen" panose="010A0502050306030303" pitchFamily="18" charset="0"/>
                        <a:ea typeface="Calibri" panose="020F0502020204030204" pitchFamily="34" charset="0"/>
                      </a:endParaRPr>
                    </a:p>
                  </a:txBody>
                  <a:tcPr marL="68580" marR="68580" marT="0" marB="0"/>
                </a:tc>
                <a:tc>
                  <a:txBody>
                    <a:bodyPr/>
                    <a:lstStyle/>
                    <a:p>
                      <a:pPr algn="ctr">
                        <a:lnSpc>
                          <a:spcPct val="150000"/>
                        </a:lnSpc>
                        <a:spcAft>
                          <a:spcPts val="0"/>
                        </a:spcAft>
                        <a:tabLst>
                          <a:tab pos="450215" algn="l"/>
                        </a:tabLst>
                      </a:pPr>
                      <a:r>
                        <a:rPr lang="en-US" sz="2400" dirty="0">
                          <a:effectLst/>
                          <a:latin typeface="Sylfaen" panose="010A0502050306030303" pitchFamily="18" charset="0"/>
                        </a:rPr>
                        <a:t>14</a:t>
                      </a:r>
                      <a:endParaRPr lang="en-US" sz="2400" dirty="0">
                        <a:effectLst/>
                        <a:latin typeface="Sylfaen" panose="010A0502050306030303" pitchFamily="18" charset="0"/>
                        <a:ea typeface="Calibri" panose="020F0502020204030204" pitchFamily="34" charset="0"/>
                      </a:endParaRPr>
                    </a:p>
                  </a:txBody>
                  <a:tcPr marL="68580" marR="68580" marT="0" marB="0"/>
                </a:tc>
                <a:tc>
                  <a:txBody>
                    <a:bodyPr/>
                    <a:lstStyle/>
                    <a:p>
                      <a:pPr algn="ctr">
                        <a:lnSpc>
                          <a:spcPct val="150000"/>
                        </a:lnSpc>
                        <a:spcAft>
                          <a:spcPts val="0"/>
                        </a:spcAft>
                        <a:tabLst>
                          <a:tab pos="450215" algn="l"/>
                        </a:tabLst>
                      </a:pPr>
                      <a:r>
                        <a:rPr lang="en-US" sz="2400" dirty="0">
                          <a:effectLst/>
                          <a:latin typeface="Sylfaen" panose="010A0502050306030303" pitchFamily="18" charset="0"/>
                        </a:rPr>
                        <a:t>2.7</a:t>
                      </a:r>
                      <a:endParaRPr lang="en-US" sz="2400" dirty="0">
                        <a:effectLst/>
                        <a:latin typeface="Sylfaen" panose="010A0502050306030303" pitchFamily="18" charset="0"/>
                        <a:ea typeface="Calibri" panose="020F0502020204030204" pitchFamily="34" charset="0"/>
                      </a:endParaRPr>
                    </a:p>
                  </a:txBody>
                  <a:tcPr marL="68580" marR="68580" marT="0" marB="0"/>
                </a:tc>
                <a:tc>
                  <a:txBody>
                    <a:bodyPr/>
                    <a:lstStyle/>
                    <a:p>
                      <a:pPr algn="ctr">
                        <a:lnSpc>
                          <a:spcPct val="150000"/>
                        </a:lnSpc>
                        <a:spcAft>
                          <a:spcPts val="0"/>
                        </a:spcAft>
                        <a:tabLst>
                          <a:tab pos="450215" algn="l"/>
                        </a:tabLst>
                      </a:pPr>
                      <a:r>
                        <a:rPr lang="en-US" sz="2400" dirty="0">
                          <a:effectLst/>
                          <a:latin typeface="Sylfaen" panose="010A0502050306030303" pitchFamily="18" charset="0"/>
                        </a:rPr>
                        <a:t>24.0</a:t>
                      </a:r>
                      <a:r>
                        <a:rPr lang="en-US" sz="2400" dirty="0">
                          <a:effectLst/>
                          <a:latin typeface="Sylfaen" panose="010A0502050306030303" pitchFamily="18" charset="0"/>
                          <a:sym typeface="Symbol" panose="05050102010706020507" pitchFamily="18" charset="2"/>
                        </a:rPr>
                        <a:t></a:t>
                      </a:r>
                      <a:r>
                        <a:rPr lang="ru-RU" sz="2400" dirty="0">
                          <a:effectLst/>
                          <a:latin typeface="Sylfaen" panose="010A0502050306030303" pitchFamily="18" charset="0"/>
                        </a:rPr>
                        <a:t>0. 2</a:t>
                      </a:r>
                      <a:endParaRPr lang="en-US" sz="2400" dirty="0">
                        <a:effectLst/>
                        <a:latin typeface="Sylfaen" panose="010A0502050306030303" pitchFamily="18" charset="0"/>
                        <a:ea typeface="Calibri" panose="020F0502020204030204" pitchFamily="34" charset="0"/>
                      </a:endParaRPr>
                    </a:p>
                  </a:txBody>
                  <a:tcPr marL="68580" marR="68580" marT="0" marB="0"/>
                </a:tc>
                <a:tc>
                  <a:txBody>
                    <a:bodyPr/>
                    <a:lstStyle/>
                    <a:p>
                      <a:pPr algn="ctr">
                        <a:lnSpc>
                          <a:spcPct val="150000"/>
                        </a:lnSpc>
                        <a:spcAft>
                          <a:spcPts val="0"/>
                        </a:spcAft>
                        <a:tabLst>
                          <a:tab pos="450215" algn="l"/>
                        </a:tabLst>
                      </a:pPr>
                      <a:r>
                        <a:rPr lang="en-US" sz="2400" dirty="0">
                          <a:effectLst/>
                          <a:latin typeface="Sylfaen" panose="010A0502050306030303" pitchFamily="18" charset="0"/>
                        </a:rPr>
                        <a:t>1.1</a:t>
                      </a:r>
                      <a:r>
                        <a:rPr lang="en-US" sz="2400" dirty="0">
                          <a:effectLst/>
                          <a:latin typeface="Sylfaen" panose="010A0502050306030303" pitchFamily="18" charset="0"/>
                          <a:sym typeface="Symbol" panose="05050102010706020507" pitchFamily="18" charset="2"/>
                        </a:rPr>
                        <a:t></a:t>
                      </a:r>
                      <a:r>
                        <a:rPr lang="ru-RU" sz="2400" dirty="0">
                          <a:effectLst/>
                          <a:latin typeface="Sylfaen" panose="010A0502050306030303" pitchFamily="18" charset="0"/>
                        </a:rPr>
                        <a:t>0.1</a:t>
                      </a:r>
                      <a:endParaRPr lang="en-US" sz="2400" dirty="0">
                        <a:effectLst/>
                        <a:latin typeface="Sylfaen" panose="010A0502050306030303" pitchFamily="18" charset="0"/>
                        <a:ea typeface="Calibri" panose="020F0502020204030204" pitchFamily="34" charset="0"/>
                      </a:endParaRPr>
                    </a:p>
                  </a:txBody>
                  <a:tcPr marL="68580" marR="68580" marT="0" marB="0"/>
                </a:tc>
                <a:tc>
                  <a:txBody>
                    <a:bodyPr/>
                    <a:lstStyle/>
                    <a:p>
                      <a:pPr algn="ctr">
                        <a:lnSpc>
                          <a:spcPct val="150000"/>
                        </a:lnSpc>
                        <a:spcAft>
                          <a:spcPts val="0"/>
                        </a:spcAft>
                        <a:tabLst>
                          <a:tab pos="450215" algn="l"/>
                        </a:tabLst>
                      </a:pPr>
                      <a:r>
                        <a:rPr lang="en-US" sz="2400" dirty="0">
                          <a:effectLst/>
                          <a:latin typeface="Sylfaen" panose="010A0502050306030303" pitchFamily="18" charset="0"/>
                        </a:rPr>
                        <a:t>15</a:t>
                      </a:r>
                      <a:endParaRPr lang="en-US" sz="2400" dirty="0">
                        <a:effectLst/>
                        <a:latin typeface="Sylfaen" panose="010A0502050306030303" pitchFamily="18" charset="0"/>
                        <a:ea typeface="Calibri" panose="020F0502020204030204" pitchFamily="34" charset="0"/>
                      </a:endParaRPr>
                    </a:p>
                  </a:txBody>
                  <a:tcPr marL="68580" marR="68580" marT="0" marB="0"/>
                </a:tc>
                <a:tc>
                  <a:txBody>
                    <a:bodyPr/>
                    <a:lstStyle/>
                    <a:p>
                      <a:pPr algn="ctr">
                        <a:lnSpc>
                          <a:spcPct val="150000"/>
                        </a:lnSpc>
                        <a:spcAft>
                          <a:spcPts val="0"/>
                        </a:spcAft>
                        <a:tabLst>
                          <a:tab pos="450215" algn="l"/>
                        </a:tabLst>
                      </a:pPr>
                      <a:r>
                        <a:rPr lang="en-US" sz="2400" dirty="0">
                          <a:effectLst/>
                          <a:latin typeface="Sylfaen" panose="010A0502050306030303" pitchFamily="18" charset="0"/>
                        </a:rPr>
                        <a:t>5</a:t>
                      </a:r>
                      <a:endParaRPr lang="en-US" sz="2400" dirty="0">
                        <a:effectLst/>
                        <a:latin typeface="Sylfaen" panose="010A0502050306030303" pitchFamily="18" charset="0"/>
                        <a:ea typeface="Calibri" panose="020F0502020204030204" pitchFamily="34" charset="0"/>
                      </a:endParaRPr>
                    </a:p>
                  </a:txBody>
                  <a:tcPr marL="68580" marR="68580" marT="0" marB="0"/>
                </a:tc>
                <a:extLst>
                  <a:ext uri="{0D108BD9-81ED-4DB2-BD59-A6C34878D82A}">
                    <a16:rowId xmlns:a16="http://schemas.microsoft.com/office/drawing/2014/main" val="1861220690"/>
                  </a:ext>
                </a:extLst>
              </a:tr>
            </a:tbl>
          </a:graphicData>
        </a:graphic>
      </p:graphicFrame>
      <p:sp>
        <p:nvSpPr>
          <p:cNvPr id="7" name="Rectangle 1"/>
          <p:cNvSpPr>
            <a:spLocks noChangeArrowheads="1"/>
          </p:cNvSpPr>
          <p:nvPr/>
        </p:nvSpPr>
        <p:spPr bwMode="auto">
          <a:xfrm>
            <a:off x="1075766" y="177282"/>
            <a:ext cx="1094332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0850" algn="l"/>
              </a:tabLst>
              <a:defRPr>
                <a:solidFill>
                  <a:schemeClr val="tx1"/>
                </a:solidFill>
                <a:latin typeface="Arial" panose="020B0604020202020204" pitchFamily="34" charset="0"/>
              </a:defRPr>
            </a:lvl1pPr>
            <a:lvl2pPr eaLnBrk="0" fontAlgn="base" hangingPunct="0">
              <a:spcBef>
                <a:spcPct val="0"/>
              </a:spcBef>
              <a:spcAft>
                <a:spcPct val="0"/>
              </a:spcAft>
              <a:tabLst>
                <a:tab pos="450850" algn="l"/>
              </a:tabLst>
              <a:defRPr>
                <a:solidFill>
                  <a:schemeClr val="tx1"/>
                </a:solidFill>
                <a:latin typeface="Arial" panose="020B0604020202020204" pitchFamily="34" charset="0"/>
              </a:defRPr>
            </a:lvl2pPr>
            <a:lvl3pPr eaLnBrk="0" fontAlgn="base" hangingPunct="0">
              <a:spcBef>
                <a:spcPct val="0"/>
              </a:spcBef>
              <a:spcAft>
                <a:spcPct val="0"/>
              </a:spcAft>
              <a:tabLst>
                <a:tab pos="450850" algn="l"/>
              </a:tabLst>
              <a:defRPr>
                <a:solidFill>
                  <a:schemeClr val="tx1"/>
                </a:solidFill>
                <a:latin typeface="Arial" panose="020B0604020202020204" pitchFamily="34" charset="0"/>
              </a:defRPr>
            </a:lvl3pPr>
            <a:lvl4pPr eaLnBrk="0" fontAlgn="base" hangingPunct="0">
              <a:spcBef>
                <a:spcPct val="0"/>
              </a:spcBef>
              <a:spcAft>
                <a:spcPct val="0"/>
              </a:spcAft>
              <a:tabLst>
                <a:tab pos="450850" algn="l"/>
              </a:tabLst>
              <a:defRPr>
                <a:solidFill>
                  <a:schemeClr val="tx1"/>
                </a:solidFill>
                <a:latin typeface="Arial" panose="020B0604020202020204" pitchFamily="34" charset="0"/>
              </a:defRPr>
            </a:lvl4pPr>
            <a:lvl5pPr eaLnBrk="0" fontAlgn="base" hangingPunct="0">
              <a:spcBef>
                <a:spcPct val="0"/>
              </a:spcBef>
              <a:spcAft>
                <a:spcPct val="0"/>
              </a:spcAft>
              <a:tabLst>
                <a:tab pos="450850" algn="l"/>
              </a:tabLst>
              <a:defRPr>
                <a:solidFill>
                  <a:schemeClr val="tx1"/>
                </a:solidFill>
                <a:latin typeface="Arial" panose="020B0604020202020204" pitchFamily="34" charset="0"/>
              </a:defRPr>
            </a:lvl5pPr>
            <a:lvl6pPr eaLnBrk="0" fontAlgn="base" hangingPunct="0">
              <a:spcBef>
                <a:spcPct val="0"/>
              </a:spcBef>
              <a:spcAft>
                <a:spcPct val="0"/>
              </a:spcAft>
              <a:tabLst>
                <a:tab pos="450850" algn="l"/>
              </a:tabLst>
              <a:defRPr>
                <a:solidFill>
                  <a:schemeClr val="tx1"/>
                </a:solidFill>
                <a:latin typeface="Arial" panose="020B0604020202020204" pitchFamily="34" charset="0"/>
              </a:defRPr>
            </a:lvl6pPr>
            <a:lvl7pPr eaLnBrk="0" fontAlgn="base" hangingPunct="0">
              <a:spcBef>
                <a:spcPct val="0"/>
              </a:spcBef>
              <a:spcAft>
                <a:spcPct val="0"/>
              </a:spcAft>
              <a:tabLst>
                <a:tab pos="450850" algn="l"/>
              </a:tabLst>
              <a:defRPr>
                <a:solidFill>
                  <a:schemeClr val="tx1"/>
                </a:solidFill>
                <a:latin typeface="Arial" panose="020B0604020202020204" pitchFamily="34" charset="0"/>
              </a:defRPr>
            </a:lvl7pPr>
            <a:lvl8pPr eaLnBrk="0" fontAlgn="base" hangingPunct="0">
              <a:spcBef>
                <a:spcPct val="0"/>
              </a:spcBef>
              <a:spcAft>
                <a:spcPct val="0"/>
              </a:spcAft>
              <a:tabLst>
                <a:tab pos="450850" algn="l"/>
              </a:tabLst>
              <a:defRPr>
                <a:solidFill>
                  <a:schemeClr val="tx1"/>
                </a:solidFill>
                <a:latin typeface="Arial" panose="020B0604020202020204" pitchFamily="34" charset="0"/>
              </a:defRPr>
            </a:lvl8pPr>
            <a:lvl9pPr eaLnBrk="0" fontAlgn="base" hangingPunct="0">
              <a:spcBef>
                <a:spcPct val="0"/>
              </a:spcBef>
              <a:spcAft>
                <a:spcPct val="0"/>
              </a:spcAft>
              <a:tabLst>
                <a:tab pos="45085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0850" algn="l"/>
              </a:tabLst>
            </a:pPr>
            <a:r>
              <a:rPr kumimoji="0" lang="hy-AM" altLang="en-US" b="0" i="0" u="none" strike="noStrike" cap="none" normalizeH="0" baseline="0" dirty="0" smtClean="0">
                <a:ln>
                  <a:noFill/>
                </a:ln>
                <a:solidFill>
                  <a:schemeClr val="tx1"/>
                </a:solidFill>
                <a:effectLst/>
                <a:latin typeface="Sylfaen" panose="010A0502050306030303" pitchFamily="18" charset="0"/>
                <a:ea typeface="Times New Roman" panose="02020603050405020304" pitchFamily="18" charset="0"/>
              </a:rPr>
              <a:t>Աղյուսակ: Դոֆամինի կապխման պարամետրերը</a:t>
            </a:r>
            <a:r>
              <a:rPr kumimoji="0" lang="en-US" altLang="en-US" b="0" i="0" u="none" strike="noStrike" cap="none" normalizeH="0" baseline="0" dirty="0" smtClean="0">
                <a:ln>
                  <a:noFill/>
                </a:ln>
                <a:solidFill>
                  <a:schemeClr val="tx1"/>
                </a:solidFill>
                <a:effectLst/>
                <a:latin typeface="Sylfaen" panose="010A0502050306030303" pitchFamily="18" charset="0"/>
                <a:ea typeface="Times New Roman" panose="02020603050405020304" pitchFamily="18" charset="0"/>
              </a:rPr>
              <a:t> poly(</a:t>
            </a:r>
            <a:r>
              <a:rPr kumimoji="0" lang="en-US" altLang="en-US" b="0" i="0" u="none" strike="noStrike" cap="none" normalizeH="0" baseline="0" dirty="0" err="1" smtClean="0">
                <a:ln>
                  <a:noFill/>
                </a:ln>
                <a:solidFill>
                  <a:schemeClr val="tx1"/>
                </a:solidFill>
                <a:effectLst/>
                <a:latin typeface="Sylfaen" panose="010A0502050306030303" pitchFamily="18" charset="0"/>
                <a:ea typeface="Times New Roman" panose="02020603050405020304" pitchFamily="18" charset="0"/>
              </a:rPr>
              <a:t>rA</a:t>
            </a:r>
            <a:r>
              <a:rPr kumimoji="0" lang="en-US" altLang="en-US" b="0" i="0" u="none" strike="noStrike" cap="none" normalizeH="0" baseline="0" dirty="0" smtClean="0">
                <a:ln>
                  <a:noFill/>
                </a:ln>
                <a:solidFill>
                  <a:schemeClr val="tx1"/>
                </a:solidFill>
                <a:effectLst/>
                <a:latin typeface="Sylfaen" panose="010A0502050306030303" pitchFamily="18" charset="0"/>
                <a:ea typeface="Times New Roman" panose="02020603050405020304" pitchFamily="18" charset="0"/>
              </a:rPr>
              <a:t>)</a:t>
            </a:r>
            <a:r>
              <a:rPr kumimoji="0" lang="hy-AM" altLang="en-US" b="0" i="0" u="none" strike="noStrike" cap="none" normalizeH="0" baseline="0" dirty="0" smtClean="0">
                <a:ln>
                  <a:noFill/>
                </a:ln>
                <a:solidFill>
                  <a:schemeClr val="tx1"/>
                </a:solidFill>
                <a:effectLst/>
                <a:latin typeface="Sylfaen" panose="010A0502050306030303" pitchFamily="18" charset="0"/>
                <a:ea typeface="Times New Roman" panose="02020603050405020304" pitchFamily="18" charset="0"/>
              </a:rPr>
              <a:t>-ի և </a:t>
            </a:r>
            <a:r>
              <a:rPr kumimoji="0" lang="en-US" altLang="en-US" b="0" i="0" u="none" strike="noStrike" cap="none" normalizeH="0" baseline="0" dirty="0" smtClean="0">
                <a:ln>
                  <a:noFill/>
                </a:ln>
                <a:solidFill>
                  <a:schemeClr val="tx1"/>
                </a:solidFill>
                <a:effectLst/>
                <a:latin typeface="Sylfaen" panose="010A0502050306030303" pitchFamily="18" charset="0"/>
                <a:ea typeface="Times New Roman" panose="02020603050405020304" pitchFamily="18" charset="0"/>
              </a:rPr>
              <a:t>poly(</a:t>
            </a:r>
            <a:r>
              <a:rPr kumimoji="0" lang="en-US" altLang="en-US" b="0" i="0" u="none" strike="noStrike" cap="none" normalizeH="0" baseline="0" dirty="0" err="1" smtClean="0">
                <a:ln>
                  <a:noFill/>
                </a:ln>
                <a:solidFill>
                  <a:schemeClr val="tx1"/>
                </a:solidFill>
                <a:effectLst/>
                <a:latin typeface="Sylfaen" panose="010A0502050306030303" pitchFamily="18" charset="0"/>
                <a:ea typeface="Times New Roman" panose="02020603050405020304" pitchFamily="18" charset="0"/>
              </a:rPr>
              <a:t>rU</a:t>
            </a:r>
            <a:r>
              <a:rPr kumimoji="0" lang="en-US" altLang="en-US" b="0" i="0" u="none" strike="noStrike" cap="none" normalizeH="0" baseline="0" dirty="0" smtClean="0">
                <a:ln>
                  <a:noFill/>
                </a:ln>
                <a:solidFill>
                  <a:schemeClr val="tx1"/>
                </a:solidFill>
                <a:effectLst/>
                <a:latin typeface="Sylfaen" panose="010A0502050306030303" pitchFamily="18" charset="0"/>
                <a:ea typeface="Times New Roman" panose="02020603050405020304" pitchFamily="18" charset="0"/>
              </a:rPr>
              <a:t>)</a:t>
            </a:r>
            <a:r>
              <a:rPr kumimoji="0" lang="hy-AM" altLang="en-US" b="0" i="0" u="none" strike="noStrike" cap="none" normalizeH="0" baseline="0" dirty="0" smtClean="0">
                <a:ln>
                  <a:noFill/>
                </a:ln>
                <a:solidFill>
                  <a:schemeClr val="tx1"/>
                </a:solidFill>
                <a:effectLst/>
                <a:latin typeface="Sylfaen" panose="010A0502050306030303" pitchFamily="18" charset="0"/>
                <a:ea typeface="Times New Roman" panose="02020603050405020304" pitchFamily="18" charset="0"/>
              </a:rPr>
              <a:t>-ի հետ</a:t>
            </a:r>
            <a:r>
              <a:rPr kumimoji="0" lang="en-US" altLang="en-US" b="0" i="0" u="none" strike="noStrike" cap="none" normalizeH="0" baseline="0" dirty="0" smtClean="0">
                <a:ln>
                  <a:noFill/>
                </a:ln>
                <a:solidFill>
                  <a:schemeClr val="tx1"/>
                </a:solidFill>
                <a:effectLst/>
                <a:latin typeface="Sylfaen" panose="010A0502050306030303" pitchFamily="18" charset="0"/>
                <a:ea typeface="Times New Roman" panose="02020603050405020304" pitchFamily="18" charset="0"/>
              </a:rPr>
              <a:t>, </a:t>
            </a:r>
            <a:r>
              <a:rPr kumimoji="0" lang="hy-AM" altLang="en-US" b="0" i="0" u="none" strike="noStrike" cap="none" normalizeH="0" baseline="0" dirty="0" smtClean="0">
                <a:ln>
                  <a:noFill/>
                </a:ln>
                <a:solidFill>
                  <a:schemeClr val="tx1"/>
                </a:solidFill>
                <a:effectLst/>
                <a:latin typeface="Sylfaen" panose="010A0502050306030303" pitchFamily="18" charset="0"/>
                <a:ea typeface="Times New Roman" panose="02020603050405020304" pitchFamily="18" charset="0"/>
              </a:rPr>
              <a:t>երկու իոնական ուժի պայմաններում՝</a:t>
            </a:r>
            <a:r>
              <a:rPr kumimoji="0" lang="en-US" altLang="en-US" b="0" i="0" u="none" strike="noStrike" cap="none" normalizeH="0" baseline="0" dirty="0" smtClean="0">
                <a:ln>
                  <a:noFill/>
                </a:ln>
                <a:solidFill>
                  <a:schemeClr val="tx1"/>
                </a:solidFill>
                <a:effectLst/>
                <a:latin typeface="Sylfaen" panose="010A0502050306030303" pitchFamily="18" charset="0"/>
                <a:ea typeface="Times New Roman" panose="02020603050405020304" pitchFamily="18" charset="0"/>
              </a:rPr>
              <a:t> 20 and 150 </a:t>
            </a:r>
            <a:r>
              <a:rPr kumimoji="0" lang="hy-AM" altLang="en-US" b="0" i="0" u="none" strike="noStrike" cap="none" normalizeH="0" baseline="0" dirty="0" smtClean="0">
                <a:ln>
                  <a:noFill/>
                </a:ln>
                <a:solidFill>
                  <a:schemeClr val="tx1"/>
                </a:solidFill>
                <a:effectLst/>
                <a:latin typeface="Sylfaen" panose="010A0502050306030303" pitchFamily="18" charset="0"/>
                <a:ea typeface="Times New Roman" panose="02020603050405020304" pitchFamily="18" charset="0"/>
              </a:rPr>
              <a:t>մՄ</a:t>
            </a:r>
            <a:r>
              <a:rPr kumimoji="0" lang="en-US" altLang="en-US" b="0" i="0" u="none" strike="noStrike" cap="none" normalizeH="0" baseline="0" dirty="0" smtClean="0">
                <a:ln>
                  <a:noFill/>
                </a:ln>
                <a:solidFill>
                  <a:schemeClr val="tx1"/>
                </a:solidFill>
                <a:effectLst/>
                <a:latin typeface="Sylfaen" panose="010A0502050306030303" pitchFamily="18" charset="0"/>
                <a:ea typeface="Times New Roman" panose="02020603050405020304" pitchFamily="18" charset="0"/>
              </a:rPr>
              <a:t>.</a:t>
            </a:r>
            <a:endParaRPr kumimoji="0" lang="en-US" altLang="en-US" b="0" i="0" u="none" strike="noStrike" cap="none" normalizeH="0" baseline="0" dirty="0" smtClean="0">
              <a:ln>
                <a:noFill/>
              </a:ln>
              <a:solidFill>
                <a:schemeClr val="tx1"/>
              </a:solidFill>
              <a:effectLst/>
              <a:latin typeface="Sylfaen" panose="010A0502050306030303"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450850" algn="l"/>
              </a:tabLst>
            </a:pPr>
            <a:r>
              <a:rPr kumimoji="0" lang="en-US" altLang="en-US" b="0" i="0" u="none" strike="noStrike" cap="none" normalizeH="0" baseline="0" dirty="0" smtClean="0">
                <a:ln>
                  <a:noFill/>
                </a:ln>
                <a:solidFill>
                  <a:schemeClr val="tx1"/>
                </a:solidFill>
                <a:effectLst/>
                <a:latin typeface="Sylfaen" panose="010A0502050306030303" pitchFamily="18" charset="0"/>
                <a:ea typeface="Times New Roman" panose="02020603050405020304" pitchFamily="18" charset="0"/>
              </a:rPr>
              <a:t>“s”</a:t>
            </a:r>
            <a:r>
              <a:rPr kumimoji="0" lang="hy-AM" altLang="en-US" b="0" i="0" u="none" strike="noStrike" cap="none" normalizeH="0" baseline="0" dirty="0" smtClean="0">
                <a:ln>
                  <a:noFill/>
                </a:ln>
                <a:solidFill>
                  <a:schemeClr val="tx1"/>
                </a:solidFill>
                <a:effectLst/>
                <a:latin typeface="Sylfaen" panose="010A0502050306030303" pitchFamily="18" charset="0"/>
                <a:ea typeface="Times New Roman" panose="02020603050405020304" pitchFamily="18" charset="0"/>
              </a:rPr>
              <a:t>-</a:t>
            </a:r>
            <a:r>
              <a:rPr kumimoji="0" lang="en-US" altLang="en-US" b="0" i="0" u="none" strike="noStrike" cap="none" normalizeH="0" baseline="-30000" dirty="0" smtClean="0">
                <a:ln>
                  <a:noFill/>
                </a:ln>
                <a:solidFill>
                  <a:schemeClr val="tx1"/>
                </a:solidFill>
                <a:effectLst/>
                <a:latin typeface="Sylfaen" panose="010A0502050306030303" pitchFamily="18" charset="0"/>
                <a:ea typeface="Times New Roman" panose="02020603050405020304" pitchFamily="18" charset="0"/>
              </a:rPr>
              <a:t> </a:t>
            </a:r>
            <a:r>
              <a:rPr kumimoji="0" lang="hy-AM" altLang="en-US" b="0" i="0" u="none" strike="noStrike" cap="none" normalizeH="0" dirty="0" smtClean="0">
                <a:ln>
                  <a:noFill/>
                </a:ln>
                <a:solidFill>
                  <a:schemeClr val="tx1"/>
                </a:solidFill>
                <a:effectLst/>
                <a:latin typeface="Sylfaen" panose="010A0502050306030303" pitchFamily="18" charset="0"/>
                <a:ea typeface="Times New Roman" panose="02020603050405020304" pitchFamily="18" charset="0"/>
              </a:rPr>
              <a:t>ուժեղ</a:t>
            </a:r>
            <a:r>
              <a:rPr kumimoji="0" lang="en-US" altLang="en-US" b="0" i="0" u="none" strike="noStrike" cap="none" normalizeH="0" baseline="0" dirty="0" smtClean="0">
                <a:ln>
                  <a:noFill/>
                </a:ln>
                <a:solidFill>
                  <a:schemeClr val="tx1"/>
                </a:solidFill>
                <a:effectLst/>
                <a:latin typeface="Sylfaen" panose="010A0502050306030303" pitchFamily="18" charset="0"/>
                <a:ea typeface="Times New Roman" panose="02020603050405020304" pitchFamily="18" charset="0"/>
              </a:rPr>
              <a:t>; “w” – </a:t>
            </a:r>
            <a:r>
              <a:rPr kumimoji="0" lang="hy-AM" altLang="en-US" b="0" i="0" u="none" strike="noStrike" cap="none" normalizeH="0" baseline="0" dirty="0" smtClean="0">
                <a:ln>
                  <a:noFill/>
                </a:ln>
                <a:solidFill>
                  <a:schemeClr val="tx1"/>
                </a:solidFill>
                <a:effectLst/>
                <a:latin typeface="Sylfaen" panose="010A0502050306030303" pitchFamily="18" charset="0"/>
                <a:ea typeface="Times New Roman" panose="02020603050405020304" pitchFamily="18" charset="0"/>
              </a:rPr>
              <a:t>թույլ կապման եղնակներ</a:t>
            </a:r>
            <a:endParaRPr kumimoji="0" lang="en-US" altLang="en-US" b="0" i="0" u="none" strike="noStrike" cap="none" normalizeH="0" baseline="0" dirty="0" smtClean="0">
              <a:ln>
                <a:noFill/>
              </a:ln>
              <a:solidFill>
                <a:schemeClr val="tx1"/>
              </a:solidFill>
              <a:effectLst/>
              <a:latin typeface="Sylfaen" panose="010A0502050306030303"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450850" algn="l"/>
              </a:tabLst>
            </a:pPr>
            <a:r>
              <a:rPr kumimoji="0" lang="en-US" altLang="en-US" b="0" i="0" u="none" strike="noStrike" cap="none" normalizeH="0" baseline="0" dirty="0" smtClean="0">
                <a:ln>
                  <a:noFill/>
                </a:ln>
                <a:solidFill>
                  <a:schemeClr val="tx1"/>
                </a:solidFill>
                <a:effectLst/>
                <a:latin typeface="Sylfaen" panose="010A0502050306030303" pitchFamily="18" charset="0"/>
                <a:ea typeface="Times New Roman" panose="02020603050405020304" pitchFamily="18" charset="0"/>
              </a:rPr>
              <a:t>	</a:t>
            </a:r>
            <a:endParaRPr kumimoji="0" lang="en-US" altLang="en-US" b="0" i="0" u="none" strike="noStrike" cap="none" normalizeH="0" baseline="0" dirty="0" smtClean="0">
              <a:ln>
                <a:noFill/>
              </a:ln>
              <a:solidFill>
                <a:schemeClr val="tx1"/>
              </a:solidFill>
              <a:effectLst/>
              <a:latin typeface="Sylfaen" panose="010A0502050306030303" pitchFamily="18" charset="0"/>
            </a:endParaRPr>
          </a:p>
        </p:txBody>
      </p:sp>
    </p:spTree>
    <p:extLst>
      <p:ext uri="{BB962C8B-B14F-4D97-AF65-F5344CB8AC3E}">
        <p14:creationId xmlns:p14="http://schemas.microsoft.com/office/powerpoint/2010/main" val="31098772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94622020"/>
              </p:ext>
            </p:extLst>
          </p:nvPr>
        </p:nvGraphicFramePr>
        <p:xfrm>
          <a:off x="1778001" y="650243"/>
          <a:ext cx="6387054" cy="5206950"/>
        </p:xfrm>
        <a:graphic>
          <a:graphicData uri="http://schemas.openxmlformats.org/drawingml/2006/table">
            <a:tbl>
              <a:tblPr>
                <a:tableStyleId>{5C22544A-7EE6-4342-B048-85BDC9FD1C3A}</a:tableStyleId>
              </a:tblPr>
              <a:tblGrid>
                <a:gridCol w="2129018">
                  <a:extLst>
                    <a:ext uri="{9D8B030D-6E8A-4147-A177-3AD203B41FA5}">
                      <a16:colId xmlns:a16="http://schemas.microsoft.com/office/drawing/2014/main" val="3457540061"/>
                    </a:ext>
                  </a:extLst>
                </a:gridCol>
                <a:gridCol w="2129018">
                  <a:extLst>
                    <a:ext uri="{9D8B030D-6E8A-4147-A177-3AD203B41FA5}">
                      <a16:colId xmlns:a16="http://schemas.microsoft.com/office/drawing/2014/main" val="1913384290"/>
                    </a:ext>
                  </a:extLst>
                </a:gridCol>
                <a:gridCol w="2129018">
                  <a:extLst>
                    <a:ext uri="{9D8B030D-6E8A-4147-A177-3AD203B41FA5}">
                      <a16:colId xmlns:a16="http://schemas.microsoft.com/office/drawing/2014/main" val="2867987020"/>
                    </a:ext>
                  </a:extLst>
                </a:gridCol>
              </a:tblGrid>
              <a:tr h="340170">
                <a:tc>
                  <a:txBody>
                    <a:bodyPr/>
                    <a:lstStyle/>
                    <a:p>
                      <a:pPr algn="ctr">
                        <a:lnSpc>
                          <a:spcPct val="100000"/>
                        </a:lnSpc>
                        <a:spcAft>
                          <a:spcPts val="0"/>
                        </a:spcAft>
                      </a:pPr>
                      <a:r>
                        <a:rPr lang="en-US" sz="2000" dirty="0">
                          <a:effectLst/>
                          <a:latin typeface="Times New Roman" panose="02020603050405020304" pitchFamily="18" charset="0"/>
                          <a:cs typeface="Times New Roman" panose="02020603050405020304" pitchFamily="18" charset="0"/>
                        </a:rPr>
                        <a:t>Salt (</a:t>
                      </a:r>
                      <a:r>
                        <a:rPr lang="en-US" sz="2000" dirty="0" err="1">
                          <a:effectLst/>
                          <a:latin typeface="Times New Roman" panose="02020603050405020304" pitchFamily="18" charset="0"/>
                          <a:cs typeface="Times New Roman" panose="02020603050405020304" pitchFamily="18" charset="0"/>
                        </a:rPr>
                        <a:t>mM</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76" marR="53876" marT="0" marB="0"/>
                </a:tc>
                <a:tc>
                  <a:txBody>
                    <a:bodyPr/>
                    <a:lstStyle/>
                    <a:p>
                      <a:pPr algn="ctr">
                        <a:lnSpc>
                          <a:spcPct val="100000"/>
                        </a:lnSpc>
                        <a:spcAft>
                          <a:spcPts val="0"/>
                        </a:spcAft>
                      </a:pPr>
                      <a:r>
                        <a:rPr lang="en-US" sz="2000">
                          <a:effectLst/>
                          <a:latin typeface="Times New Roman" panose="02020603050405020304" pitchFamily="18" charset="0"/>
                          <a:cs typeface="Times New Roman" panose="02020603050405020304" pitchFamily="18" charset="0"/>
                        </a:rPr>
                        <a:t>RNA type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76" marR="53876" marT="0" marB="0"/>
                </a:tc>
                <a:tc>
                  <a:txBody>
                    <a:bodyPr/>
                    <a:lstStyle/>
                    <a:p>
                      <a:pPr algn="ctr">
                        <a:lnSpc>
                          <a:spcPct val="100000"/>
                        </a:lnSpc>
                        <a:spcAft>
                          <a:spcPts val="0"/>
                        </a:spcAft>
                      </a:pPr>
                      <a:r>
                        <a:rPr lang="en-US" sz="2000">
                          <a:effectLst/>
                          <a:latin typeface="Times New Roman" panose="02020603050405020304" pitchFamily="18" charset="0"/>
                          <a:cs typeface="Times New Roman" panose="02020603050405020304" pitchFamily="18" charset="0"/>
                        </a:rPr>
                        <a:t>Dopamine (N)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76" marR="53876" marT="0" marB="0"/>
                </a:tc>
                <a:extLst>
                  <a:ext uri="{0D108BD9-81ED-4DB2-BD59-A6C34878D82A}">
                    <a16:rowId xmlns:a16="http://schemas.microsoft.com/office/drawing/2014/main" val="1700962480"/>
                  </a:ext>
                </a:extLst>
              </a:tr>
              <a:tr h="382705">
                <a:tc rowSpan="6">
                  <a:txBody>
                    <a:bodyPr/>
                    <a:lstStyle/>
                    <a:p>
                      <a:pPr algn="ctr">
                        <a:lnSpc>
                          <a:spcPct val="100000"/>
                        </a:lnSpc>
                        <a:spcAft>
                          <a:spcPts val="0"/>
                        </a:spcAft>
                      </a:pPr>
                      <a:endParaRPr lang="hy-AM" sz="2000" dirty="0" smtClean="0">
                        <a:effectLst/>
                        <a:latin typeface="Times New Roman" panose="02020603050405020304" pitchFamily="18" charset="0"/>
                        <a:cs typeface="Times New Roman" panose="02020603050405020304" pitchFamily="18" charset="0"/>
                      </a:endParaRPr>
                    </a:p>
                    <a:p>
                      <a:pPr algn="ctr">
                        <a:lnSpc>
                          <a:spcPct val="100000"/>
                        </a:lnSpc>
                        <a:spcAft>
                          <a:spcPts val="0"/>
                        </a:spcAft>
                      </a:pPr>
                      <a:endParaRPr lang="hy-AM" sz="2000" dirty="0" smtClean="0">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en-US" sz="2000" dirty="0" smtClean="0">
                          <a:effectLst/>
                          <a:latin typeface="Times New Roman" panose="02020603050405020304" pitchFamily="18" charset="0"/>
                          <a:cs typeface="Times New Roman" panose="02020603050405020304" pitchFamily="18" charset="0"/>
                        </a:rPr>
                        <a:t>20</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76" marR="53876" marT="0" marB="0"/>
                </a:tc>
                <a:tc rowSpan="3">
                  <a:txBody>
                    <a:bodyPr/>
                    <a:lstStyle/>
                    <a:p>
                      <a:pPr algn="ctr">
                        <a:lnSpc>
                          <a:spcPct val="100000"/>
                        </a:lnSpc>
                        <a:spcAft>
                          <a:spcPts val="0"/>
                        </a:spcAft>
                      </a:pPr>
                      <a:r>
                        <a:rPr lang="en-US" sz="2000" dirty="0">
                          <a:effectLst/>
                          <a:latin typeface="Times New Roman" panose="02020603050405020304" pitchFamily="18" charset="0"/>
                          <a:cs typeface="Times New Roman" panose="02020603050405020304" pitchFamily="18" charset="0"/>
                        </a:rPr>
                        <a:t>poly(</a:t>
                      </a:r>
                      <a:r>
                        <a:rPr lang="en-US" sz="2000" dirty="0" err="1">
                          <a:effectLst/>
                          <a:latin typeface="Times New Roman" panose="02020603050405020304" pitchFamily="18" charset="0"/>
                          <a:cs typeface="Times New Roman" panose="02020603050405020304" pitchFamily="18" charset="0"/>
                        </a:rPr>
                        <a:t>rA</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76" marR="53876" marT="0" marB="0"/>
                </a:tc>
                <a:tc>
                  <a:txBody>
                    <a:bodyPr/>
                    <a:lstStyle/>
                    <a:p>
                      <a:pPr algn="ctr">
                        <a:lnSpc>
                          <a:spcPct val="100000"/>
                        </a:lnSpc>
                        <a:spcAft>
                          <a:spcPts val="0"/>
                        </a:spcAft>
                      </a:pPr>
                      <a:r>
                        <a:rPr lang="en-US" sz="2000">
                          <a:effectLst/>
                          <a:latin typeface="Times New Roman" panose="02020603050405020304" pitchFamily="18" charset="0"/>
                          <a:cs typeface="Times New Roman" panose="02020603050405020304" pitchFamily="18" charset="0"/>
                        </a:rPr>
                        <a:t>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76" marR="53876" marT="0" marB="0"/>
                </a:tc>
                <a:extLst>
                  <a:ext uri="{0D108BD9-81ED-4DB2-BD59-A6C34878D82A}">
                    <a16:rowId xmlns:a16="http://schemas.microsoft.com/office/drawing/2014/main" val="3775478946"/>
                  </a:ext>
                </a:extLst>
              </a:tr>
              <a:tr h="382705">
                <a:tc vMerge="1">
                  <a:txBody>
                    <a:bodyPr/>
                    <a:lstStyle/>
                    <a:p>
                      <a:endParaRPr lang="en-US"/>
                    </a:p>
                  </a:txBody>
                  <a:tcPr/>
                </a:tc>
                <a:tc vMerge="1">
                  <a:txBody>
                    <a:bodyPr/>
                    <a:lstStyle/>
                    <a:p>
                      <a:endParaRPr lang="en-US"/>
                    </a:p>
                  </a:txBody>
                  <a:tcPr/>
                </a:tc>
                <a:tc>
                  <a:txBody>
                    <a:bodyPr/>
                    <a:lstStyle/>
                    <a:p>
                      <a:pPr algn="ctr">
                        <a:lnSpc>
                          <a:spcPct val="100000"/>
                        </a:lnSpc>
                        <a:spcAft>
                          <a:spcPts val="0"/>
                        </a:spcAft>
                      </a:pPr>
                      <a:r>
                        <a:rPr lang="en-US" sz="2000">
                          <a:effectLst/>
                          <a:latin typeface="Times New Roman" panose="02020603050405020304" pitchFamily="18" charset="0"/>
                          <a:cs typeface="Times New Roman" panose="02020603050405020304" pitchFamily="18" charset="0"/>
                        </a:rPr>
                        <a:t>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76" marR="53876" marT="0" marB="0"/>
                </a:tc>
                <a:extLst>
                  <a:ext uri="{0D108BD9-81ED-4DB2-BD59-A6C34878D82A}">
                    <a16:rowId xmlns:a16="http://schemas.microsoft.com/office/drawing/2014/main" val="3249887154"/>
                  </a:ext>
                </a:extLst>
              </a:tr>
              <a:tr h="382705">
                <a:tc vMerge="1">
                  <a:txBody>
                    <a:bodyPr/>
                    <a:lstStyle/>
                    <a:p>
                      <a:endParaRPr lang="en-US"/>
                    </a:p>
                  </a:txBody>
                  <a:tcPr/>
                </a:tc>
                <a:tc vMerge="1">
                  <a:txBody>
                    <a:bodyPr/>
                    <a:lstStyle/>
                    <a:p>
                      <a:endParaRPr lang="en-US"/>
                    </a:p>
                  </a:txBody>
                  <a:tcPr/>
                </a:tc>
                <a:tc>
                  <a:txBody>
                    <a:bodyPr/>
                    <a:lstStyle/>
                    <a:p>
                      <a:pPr algn="ctr">
                        <a:lnSpc>
                          <a:spcPct val="100000"/>
                        </a:lnSpc>
                        <a:spcAft>
                          <a:spcPts val="0"/>
                        </a:spcAft>
                      </a:pPr>
                      <a:r>
                        <a:rPr lang="en-US" sz="2000" dirty="0">
                          <a:effectLst/>
                          <a:latin typeface="Times New Roman" panose="02020603050405020304" pitchFamily="18" charset="0"/>
                          <a:cs typeface="Times New Roman" panose="02020603050405020304" pitchFamily="18" charset="0"/>
                        </a:rPr>
                        <a:t>10</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76" marR="53876" marT="0" marB="0"/>
                </a:tc>
                <a:extLst>
                  <a:ext uri="{0D108BD9-81ED-4DB2-BD59-A6C34878D82A}">
                    <a16:rowId xmlns:a16="http://schemas.microsoft.com/office/drawing/2014/main" val="1820227895"/>
                  </a:ext>
                </a:extLst>
              </a:tr>
              <a:tr h="382705">
                <a:tc vMerge="1">
                  <a:txBody>
                    <a:bodyPr/>
                    <a:lstStyle/>
                    <a:p>
                      <a:endParaRPr lang="en-US"/>
                    </a:p>
                  </a:txBody>
                  <a:tcPr/>
                </a:tc>
                <a:tc rowSpan="3">
                  <a:txBody>
                    <a:bodyPr/>
                    <a:lstStyle/>
                    <a:p>
                      <a:pPr algn="ctr">
                        <a:lnSpc>
                          <a:spcPct val="100000"/>
                        </a:lnSpc>
                        <a:spcAft>
                          <a:spcPts val="0"/>
                        </a:spcAft>
                      </a:pPr>
                      <a:r>
                        <a:rPr lang="en-US" sz="2000" dirty="0">
                          <a:effectLst/>
                          <a:latin typeface="Times New Roman" panose="02020603050405020304" pitchFamily="18" charset="0"/>
                          <a:cs typeface="Times New Roman" panose="02020603050405020304" pitchFamily="18" charset="0"/>
                        </a:rPr>
                        <a:t>poly(</a:t>
                      </a:r>
                      <a:r>
                        <a:rPr lang="en-US" sz="2000" dirty="0" err="1">
                          <a:effectLst/>
                          <a:latin typeface="Times New Roman" panose="02020603050405020304" pitchFamily="18" charset="0"/>
                          <a:cs typeface="Times New Roman" panose="02020603050405020304" pitchFamily="18" charset="0"/>
                        </a:rPr>
                        <a:t>rU</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76" marR="53876" marT="0" marB="0"/>
                </a:tc>
                <a:tc>
                  <a:txBody>
                    <a:bodyPr/>
                    <a:lstStyle/>
                    <a:p>
                      <a:pPr algn="ctr">
                        <a:lnSpc>
                          <a:spcPct val="100000"/>
                        </a:lnSpc>
                        <a:spcAft>
                          <a:spcPts val="0"/>
                        </a:spcAft>
                      </a:pPr>
                      <a:r>
                        <a:rPr lang="en-US" sz="2000" dirty="0">
                          <a:effectLst/>
                          <a:latin typeface="Times New Roman" panose="02020603050405020304" pitchFamily="18" charset="0"/>
                          <a:cs typeface="Times New Roman" panose="02020603050405020304" pitchFamily="18" charset="0"/>
                        </a:rPr>
                        <a:t>2</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76" marR="53876" marT="0" marB="0"/>
                </a:tc>
                <a:extLst>
                  <a:ext uri="{0D108BD9-81ED-4DB2-BD59-A6C34878D82A}">
                    <a16:rowId xmlns:a16="http://schemas.microsoft.com/office/drawing/2014/main" val="412732565"/>
                  </a:ext>
                </a:extLst>
              </a:tr>
              <a:tr h="382705">
                <a:tc vMerge="1">
                  <a:txBody>
                    <a:bodyPr/>
                    <a:lstStyle/>
                    <a:p>
                      <a:endParaRPr lang="en-US"/>
                    </a:p>
                  </a:txBody>
                  <a:tcPr/>
                </a:tc>
                <a:tc vMerge="1">
                  <a:txBody>
                    <a:bodyPr/>
                    <a:lstStyle/>
                    <a:p>
                      <a:endParaRPr lang="en-US"/>
                    </a:p>
                  </a:txBody>
                  <a:tcPr/>
                </a:tc>
                <a:tc>
                  <a:txBody>
                    <a:bodyPr/>
                    <a:lstStyle/>
                    <a:p>
                      <a:pPr algn="ctr">
                        <a:lnSpc>
                          <a:spcPct val="100000"/>
                        </a:lnSpc>
                        <a:spcAft>
                          <a:spcPts val="0"/>
                        </a:spcAft>
                      </a:pPr>
                      <a:r>
                        <a:rPr lang="en-US" sz="2000" dirty="0">
                          <a:effectLst/>
                          <a:latin typeface="Times New Roman" panose="02020603050405020304" pitchFamily="18" charset="0"/>
                          <a:cs typeface="Times New Roman" panose="02020603050405020304" pitchFamily="18" charset="0"/>
                        </a:rPr>
                        <a:t>5</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76" marR="53876" marT="0" marB="0"/>
                </a:tc>
                <a:extLst>
                  <a:ext uri="{0D108BD9-81ED-4DB2-BD59-A6C34878D82A}">
                    <a16:rowId xmlns:a16="http://schemas.microsoft.com/office/drawing/2014/main" val="1674799608"/>
                  </a:ext>
                </a:extLst>
              </a:tr>
              <a:tr h="382705">
                <a:tc vMerge="1">
                  <a:txBody>
                    <a:bodyPr/>
                    <a:lstStyle/>
                    <a:p>
                      <a:endParaRPr lang="en-US"/>
                    </a:p>
                  </a:txBody>
                  <a:tcPr/>
                </a:tc>
                <a:tc vMerge="1">
                  <a:txBody>
                    <a:bodyPr/>
                    <a:lstStyle/>
                    <a:p>
                      <a:endParaRPr lang="en-US"/>
                    </a:p>
                  </a:txBody>
                  <a:tcPr/>
                </a:tc>
                <a:tc>
                  <a:txBody>
                    <a:bodyPr/>
                    <a:lstStyle/>
                    <a:p>
                      <a:pPr algn="ctr">
                        <a:lnSpc>
                          <a:spcPct val="100000"/>
                        </a:lnSpc>
                        <a:spcAft>
                          <a:spcPts val="0"/>
                        </a:spcAft>
                      </a:pPr>
                      <a:r>
                        <a:rPr lang="en-US" sz="2000" dirty="0">
                          <a:effectLst/>
                          <a:latin typeface="Times New Roman" panose="02020603050405020304" pitchFamily="18" charset="0"/>
                          <a:cs typeface="Times New Roman" panose="02020603050405020304" pitchFamily="18" charset="0"/>
                        </a:rPr>
                        <a:t>10</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76" marR="53876" marT="0" marB="0"/>
                </a:tc>
                <a:extLst>
                  <a:ext uri="{0D108BD9-81ED-4DB2-BD59-A6C34878D82A}">
                    <a16:rowId xmlns:a16="http://schemas.microsoft.com/office/drawing/2014/main" val="2093822479"/>
                  </a:ext>
                </a:extLst>
              </a:tr>
              <a:tr h="382705">
                <a:tc rowSpan="6">
                  <a:txBody>
                    <a:bodyPr/>
                    <a:lstStyle/>
                    <a:p>
                      <a:pPr algn="ctr">
                        <a:lnSpc>
                          <a:spcPct val="100000"/>
                        </a:lnSpc>
                        <a:spcAft>
                          <a:spcPts val="0"/>
                        </a:spcAft>
                      </a:pPr>
                      <a:endParaRPr lang="hy-AM" sz="2000" dirty="0" smtClean="0">
                        <a:effectLst/>
                        <a:latin typeface="Times New Roman" panose="02020603050405020304" pitchFamily="18" charset="0"/>
                        <a:cs typeface="Times New Roman" panose="02020603050405020304" pitchFamily="18" charset="0"/>
                      </a:endParaRPr>
                    </a:p>
                    <a:p>
                      <a:pPr algn="ctr">
                        <a:lnSpc>
                          <a:spcPct val="100000"/>
                        </a:lnSpc>
                        <a:spcAft>
                          <a:spcPts val="0"/>
                        </a:spcAft>
                      </a:pPr>
                      <a:endParaRPr lang="hy-AM" sz="2000" dirty="0" smtClean="0">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en-US" sz="2000" dirty="0" smtClean="0">
                          <a:effectLst/>
                          <a:latin typeface="Times New Roman" panose="02020603050405020304" pitchFamily="18" charset="0"/>
                          <a:cs typeface="Times New Roman" panose="02020603050405020304" pitchFamily="18" charset="0"/>
                        </a:rPr>
                        <a:t>150</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76" marR="53876" marT="0" marB="0"/>
                </a:tc>
                <a:tc rowSpan="3">
                  <a:txBody>
                    <a:bodyPr/>
                    <a:lstStyle/>
                    <a:p>
                      <a:pPr algn="ctr">
                        <a:lnSpc>
                          <a:spcPct val="100000"/>
                        </a:lnSpc>
                        <a:spcAft>
                          <a:spcPts val="0"/>
                        </a:spcAft>
                      </a:pPr>
                      <a:r>
                        <a:rPr lang="en-US" sz="2000" dirty="0">
                          <a:effectLst/>
                          <a:latin typeface="Times New Roman" panose="02020603050405020304" pitchFamily="18" charset="0"/>
                          <a:cs typeface="Times New Roman" panose="02020603050405020304" pitchFamily="18" charset="0"/>
                        </a:rPr>
                        <a:t>poly(</a:t>
                      </a:r>
                      <a:r>
                        <a:rPr lang="en-US" sz="2000" dirty="0" err="1">
                          <a:effectLst/>
                          <a:latin typeface="Times New Roman" panose="02020603050405020304" pitchFamily="18" charset="0"/>
                          <a:cs typeface="Times New Roman" panose="02020603050405020304" pitchFamily="18" charset="0"/>
                        </a:rPr>
                        <a:t>rA</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76" marR="53876" marT="0" marB="0"/>
                </a:tc>
                <a:tc>
                  <a:txBody>
                    <a:bodyPr/>
                    <a:lstStyle/>
                    <a:p>
                      <a:pPr algn="ctr">
                        <a:lnSpc>
                          <a:spcPct val="100000"/>
                        </a:lnSpc>
                        <a:spcAft>
                          <a:spcPts val="0"/>
                        </a:spcAft>
                      </a:pPr>
                      <a:r>
                        <a:rPr lang="en-US" sz="2000" dirty="0">
                          <a:effectLst/>
                          <a:latin typeface="Times New Roman" panose="02020603050405020304" pitchFamily="18" charset="0"/>
                          <a:cs typeface="Times New Roman" panose="02020603050405020304" pitchFamily="18" charset="0"/>
                        </a:rPr>
                        <a:t>2</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76" marR="53876" marT="0" marB="0"/>
                </a:tc>
                <a:extLst>
                  <a:ext uri="{0D108BD9-81ED-4DB2-BD59-A6C34878D82A}">
                    <a16:rowId xmlns:a16="http://schemas.microsoft.com/office/drawing/2014/main" val="1555091520"/>
                  </a:ext>
                </a:extLst>
              </a:tr>
              <a:tr h="382705">
                <a:tc vMerge="1">
                  <a:txBody>
                    <a:bodyPr/>
                    <a:lstStyle/>
                    <a:p>
                      <a:endParaRPr lang="en-US"/>
                    </a:p>
                  </a:txBody>
                  <a:tcPr/>
                </a:tc>
                <a:tc vMerge="1">
                  <a:txBody>
                    <a:bodyPr/>
                    <a:lstStyle/>
                    <a:p>
                      <a:endParaRPr lang="en-US"/>
                    </a:p>
                  </a:txBody>
                  <a:tcPr/>
                </a:tc>
                <a:tc>
                  <a:txBody>
                    <a:bodyPr/>
                    <a:lstStyle/>
                    <a:p>
                      <a:pPr algn="ctr">
                        <a:lnSpc>
                          <a:spcPct val="100000"/>
                        </a:lnSpc>
                        <a:spcAft>
                          <a:spcPts val="0"/>
                        </a:spcAft>
                      </a:pPr>
                      <a:r>
                        <a:rPr lang="en-US" sz="2000" dirty="0">
                          <a:effectLst/>
                          <a:latin typeface="Times New Roman" panose="02020603050405020304" pitchFamily="18" charset="0"/>
                          <a:cs typeface="Times New Roman" panose="02020603050405020304" pitchFamily="18" charset="0"/>
                        </a:rPr>
                        <a:t>5</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76" marR="53876" marT="0" marB="0"/>
                </a:tc>
                <a:extLst>
                  <a:ext uri="{0D108BD9-81ED-4DB2-BD59-A6C34878D82A}">
                    <a16:rowId xmlns:a16="http://schemas.microsoft.com/office/drawing/2014/main" val="3406793365"/>
                  </a:ext>
                </a:extLst>
              </a:tr>
              <a:tr h="382705">
                <a:tc vMerge="1">
                  <a:txBody>
                    <a:bodyPr/>
                    <a:lstStyle/>
                    <a:p>
                      <a:endParaRPr lang="en-US"/>
                    </a:p>
                  </a:txBody>
                  <a:tcPr/>
                </a:tc>
                <a:tc vMerge="1">
                  <a:txBody>
                    <a:bodyPr/>
                    <a:lstStyle/>
                    <a:p>
                      <a:endParaRPr lang="en-US"/>
                    </a:p>
                  </a:txBody>
                  <a:tcPr/>
                </a:tc>
                <a:tc>
                  <a:txBody>
                    <a:bodyPr/>
                    <a:lstStyle/>
                    <a:p>
                      <a:pPr algn="ctr">
                        <a:lnSpc>
                          <a:spcPct val="100000"/>
                        </a:lnSpc>
                        <a:spcAft>
                          <a:spcPts val="0"/>
                        </a:spcAft>
                      </a:pPr>
                      <a:r>
                        <a:rPr lang="en-US" sz="2000" dirty="0">
                          <a:effectLst/>
                          <a:latin typeface="Times New Roman" panose="02020603050405020304" pitchFamily="18" charset="0"/>
                          <a:cs typeface="Times New Roman" panose="02020603050405020304" pitchFamily="18" charset="0"/>
                        </a:rPr>
                        <a:t>10</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76" marR="53876" marT="0" marB="0"/>
                </a:tc>
                <a:extLst>
                  <a:ext uri="{0D108BD9-81ED-4DB2-BD59-A6C34878D82A}">
                    <a16:rowId xmlns:a16="http://schemas.microsoft.com/office/drawing/2014/main" val="259251058"/>
                  </a:ext>
                </a:extLst>
              </a:tr>
              <a:tr h="382705">
                <a:tc vMerge="1">
                  <a:txBody>
                    <a:bodyPr/>
                    <a:lstStyle/>
                    <a:p>
                      <a:endParaRPr lang="en-US"/>
                    </a:p>
                  </a:txBody>
                  <a:tcPr/>
                </a:tc>
                <a:tc rowSpan="3">
                  <a:txBody>
                    <a:bodyPr/>
                    <a:lstStyle/>
                    <a:p>
                      <a:pPr algn="ctr">
                        <a:lnSpc>
                          <a:spcPct val="100000"/>
                        </a:lnSpc>
                        <a:spcAft>
                          <a:spcPts val="0"/>
                        </a:spcAft>
                      </a:pPr>
                      <a:r>
                        <a:rPr lang="en-US" sz="2000" dirty="0">
                          <a:effectLst/>
                          <a:latin typeface="Times New Roman" panose="02020603050405020304" pitchFamily="18" charset="0"/>
                          <a:cs typeface="Times New Roman" panose="02020603050405020304" pitchFamily="18" charset="0"/>
                        </a:rPr>
                        <a:t>poly(</a:t>
                      </a:r>
                      <a:r>
                        <a:rPr lang="en-US" sz="2000" dirty="0" err="1">
                          <a:effectLst/>
                          <a:latin typeface="Times New Roman" panose="02020603050405020304" pitchFamily="18" charset="0"/>
                          <a:cs typeface="Times New Roman" panose="02020603050405020304" pitchFamily="18" charset="0"/>
                        </a:rPr>
                        <a:t>rU</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76" marR="53876" marT="0" marB="0"/>
                </a:tc>
                <a:tc>
                  <a:txBody>
                    <a:bodyPr/>
                    <a:lstStyle/>
                    <a:p>
                      <a:pPr algn="ctr">
                        <a:lnSpc>
                          <a:spcPct val="100000"/>
                        </a:lnSpc>
                        <a:spcAft>
                          <a:spcPts val="0"/>
                        </a:spcAft>
                      </a:pPr>
                      <a:r>
                        <a:rPr lang="en-US" sz="2000" dirty="0">
                          <a:effectLst/>
                          <a:latin typeface="Times New Roman" panose="02020603050405020304" pitchFamily="18" charset="0"/>
                          <a:cs typeface="Times New Roman" panose="02020603050405020304" pitchFamily="18" charset="0"/>
                        </a:rPr>
                        <a:t>2</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76" marR="53876" marT="0" marB="0"/>
                </a:tc>
                <a:extLst>
                  <a:ext uri="{0D108BD9-81ED-4DB2-BD59-A6C34878D82A}">
                    <a16:rowId xmlns:a16="http://schemas.microsoft.com/office/drawing/2014/main" val="1433763063"/>
                  </a:ext>
                </a:extLst>
              </a:tr>
              <a:tr h="382705">
                <a:tc vMerge="1">
                  <a:txBody>
                    <a:bodyPr/>
                    <a:lstStyle/>
                    <a:p>
                      <a:endParaRPr lang="en-US"/>
                    </a:p>
                  </a:txBody>
                  <a:tcPr/>
                </a:tc>
                <a:tc vMerge="1">
                  <a:txBody>
                    <a:bodyPr/>
                    <a:lstStyle/>
                    <a:p>
                      <a:endParaRPr lang="en-US"/>
                    </a:p>
                  </a:txBody>
                  <a:tcPr/>
                </a:tc>
                <a:tc>
                  <a:txBody>
                    <a:bodyPr/>
                    <a:lstStyle/>
                    <a:p>
                      <a:pPr algn="ctr">
                        <a:lnSpc>
                          <a:spcPct val="100000"/>
                        </a:lnSpc>
                        <a:spcAft>
                          <a:spcPts val="0"/>
                        </a:spcAft>
                      </a:pPr>
                      <a:r>
                        <a:rPr lang="en-US" sz="2000" dirty="0">
                          <a:effectLst/>
                          <a:latin typeface="Times New Roman" panose="02020603050405020304" pitchFamily="18" charset="0"/>
                          <a:cs typeface="Times New Roman" panose="02020603050405020304" pitchFamily="18" charset="0"/>
                        </a:rPr>
                        <a:t>5</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76" marR="53876" marT="0" marB="0"/>
                </a:tc>
                <a:extLst>
                  <a:ext uri="{0D108BD9-81ED-4DB2-BD59-A6C34878D82A}">
                    <a16:rowId xmlns:a16="http://schemas.microsoft.com/office/drawing/2014/main" val="4236277969"/>
                  </a:ext>
                </a:extLst>
              </a:tr>
              <a:tr h="382705">
                <a:tc vMerge="1">
                  <a:txBody>
                    <a:bodyPr/>
                    <a:lstStyle/>
                    <a:p>
                      <a:endParaRPr lang="en-US"/>
                    </a:p>
                  </a:txBody>
                  <a:tcPr/>
                </a:tc>
                <a:tc vMerge="1">
                  <a:txBody>
                    <a:bodyPr/>
                    <a:lstStyle/>
                    <a:p>
                      <a:endParaRPr lang="en-US"/>
                    </a:p>
                  </a:txBody>
                  <a:tcPr/>
                </a:tc>
                <a:tc>
                  <a:txBody>
                    <a:bodyPr/>
                    <a:lstStyle/>
                    <a:p>
                      <a:pPr algn="ctr">
                        <a:lnSpc>
                          <a:spcPct val="100000"/>
                        </a:lnSpc>
                        <a:spcAft>
                          <a:spcPts val="0"/>
                        </a:spcAft>
                      </a:pPr>
                      <a:r>
                        <a:rPr lang="en-US" sz="2000" dirty="0">
                          <a:effectLst/>
                          <a:latin typeface="Times New Roman" panose="02020603050405020304" pitchFamily="18" charset="0"/>
                          <a:cs typeface="Times New Roman" panose="02020603050405020304" pitchFamily="18" charset="0"/>
                        </a:rPr>
                        <a:t>10</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76" marR="53876" marT="0" marB="0"/>
                </a:tc>
                <a:extLst>
                  <a:ext uri="{0D108BD9-81ED-4DB2-BD59-A6C34878D82A}">
                    <a16:rowId xmlns:a16="http://schemas.microsoft.com/office/drawing/2014/main" val="3906936864"/>
                  </a:ext>
                </a:extLst>
              </a:tr>
              <a:tr h="258535">
                <a:tc gridSpan="3">
                  <a:txBody>
                    <a:bodyPr/>
                    <a:lstStyle/>
                    <a:p>
                      <a:pPr algn="just">
                        <a:lnSpc>
                          <a:spcPct val="200000"/>
                        </a:lnSpc>
                        <a:spcAft>
                          <a:spcPts val="0"/>
                        </a:spcAft>
                      </a:pPr>
                      <a:r>
                        <a:rPr lang="en-US" sz="900" dirty="0">
                          <a:effectLst/>
                        </a:rPr>
                        <a:t> </a:t>
                      </a:r>
                      <a:endParaRPr lang="en-US" sz="9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53876" marR="53876"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92012885"/>
                  </a:ext>
                </a:extLst>
              </a:tr>
            </a:tbl>
          </a:graphicData>
        </a:graphic>
      </p:graphicFrame>
      <p:sp>
        <p:nvSpPr>
          <p:cNvPr id="2" name="TextBox 1"/>
          <p:cNvSpPr txBox="1"/>
          <p:nvPr/>
        </p:nvSpPr>
        <p:spPr>
          <a:xfrm>
            <a:off x="1247887" y="6118590"/>
            <a:ext cx="10187492" cy="461665"/>
          </a:xfrm>
          <a:prstGeom prst="rect">
            <a:avLst/>
          </a:prstGeom>
          <a:noFill/>
        </p:spPr>
        <p:txBody>
          <a:bodyPr wrap="square" rtlCol="0">
            <a:spAutoFit/>
          </a:bodyPr>
          <a:lstStyle/>
          <a:p>
            <a:pPr algn="just"/>
            <a:r>
              <a:rPr lang="hy-AM" sz="2400" dirty="0" smtClean="0">
                <a:latin typeface="Sylfaen" panose="010A0502050306030303" pitchFamily="18" charset="0"/>
              </a:rPr>
              <a:t>Հետազոտված համակարգերի նկարագրություն</a:t>
            </a:r>
            <a:endParaRPr lang="en-US" sz="2400" dirty="0">
              <a:latin typeface="Sylfaen" panose="010A0502050306030303" pitchFamily="18" charset="0"/>
            </a:endParaRPr>
          </a:p>
        </p:txBody>
      </p:sp>
    </p:spTree>
    <p:extLst>
      <p:ext uri="{BB962C8B-B14F-4D97-AF65-F5344CB8AC3E}">
        <p14:creationId xmlns:p14="http://schemas.microsoft.com/office/powerpoint/2010/main" val="3318979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8737" t="4157" r="4465" b="9180"/>
          <a:stretch/>
        </p:blipFill>
        <p:spPr>
          <a:xfrm>
            <a:off x="3248217" y="971447"/>
            <a:ext cx="3549534" cy="3448290"/>
          </a:xfrm>
          <a:prstGeom prst="rect">
            <a:avLst/>
          </a:prstGeom>
        </p:spPr>
      </p:pic>
      <p:sp>
        <p:nvSpPr>
          <p:cNvPr id="3" name="TextBox 2"/>
          <p:cNvSpPr txBox="1"/>
          <p:nvPr/>
        </p:nvSpPr>
        <p:spPr>
          <a:xfrm>
            <a:off x="5847347" y="4235114"/>
            <a:ext cx="5486401" cy="707886"/>
          </a:xfrm>
          <a:prstGeom prst="rect">
            <a:avLst/>
          </a:prstGeom>
          <a:noFill/>
        </p:spPr>
        <p:txBody>
          <a:bodyPr wrap="square" rtlCol="0">
            <a:spAutoFit/>
          </a:bodyPr>
          <a:lstStyle/>
          <a:p>
            <a:r>
              <a:rPr lang="hy-AM" sz="4000" i="1" dirty="0" smtClean="0"/>
              <a:t>Դոֆամին</a:t>
            </a:r>
            <a:endParaRPr lang="en-US" sz="4000" i="1" dirty="0"/>
          </a:p>
        </p:txBody>
      </p:sp>
    </p:spTree>
    <p:extLst>
      <p:ext uri="{BB962C8B-B14F-4D97-AF65-F5344CB8AC3E}">
        <p14:creationId xmlns:p14="http://schemas.microsoft.com/office/powerpoint/2010/main" val="363675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bwMode="auto">
          <a:xfrm>
            <a:off x="1158241" y="873760"/>
            <a:ext cx="7836852" cy="3743960"/>
          </a:xfrm>
          <a:prstGeom prst="rect">
            <a:avLst/>
          </a:prstGeom>
          <a:noFill/>
          <a:ln>
            <a:noFill/>
          </a:ln>
        </p:spPr>
      </p:pic>
      <p:sp>
        <p:nvSpPr>
          <p:cNvPr id="2" name="TextBox 1"/>
          <p:cNvSpPr txBox="1"/>
          <p:nvPr/>
        </p:nvSpPr>
        <p:spPr>
          <a:xfrm>
            <a:off x="839096" y="5292762"/>
            <a:ext cx="10359615" cy="369332"/>
          </a:xfrm>
          <a:prstGeom prst="rect">
            <a:avLst/>
          </a:prstGeom>
          <a:noFill/>
        </p:spPr>
        <p:txBody>
          <a:bodyPr wrap="square" rtlCol="0">
            <a:spAutoFit/>
          </a:bodyPr>
          <a:lstStyle/>
          <a:p>
            <a:r>
              <a:rPr lang="hy-AM" dirty="0" smtClean="0"/>
              <a:t>Դոֆամինի կապված մոլեկուլների քանակը</a:t>
            </a:r>
            <a:endParaRPr lang="en-US" dirty="0"/>
          </a:p>
        </p:txBody>
      </p:sp>
    </p:spTree>
    <p:extLst>
      <p:ext uri="{BB962C8B-B14F-4D97-AF65-F5344CB8AC3E}">
        <p14:creationId xmlns:p14="http://schemas.microsoft.com/office/powerpoint/2010/main" val="14940299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bwMode="auto">
          <a:xfrm>
            <a:off x="1706881" y="802640"/>
            <a:ext cx="7267892" cy="4653915"/>
          </a:xfrm>
          <a:prstGeom prst="rect">
            <a:avLst/>
          </a:prstGeom>
          <a:noFill/>
          <a:ln>
            <a:noFill/>
          </a:ln>
        </p:spPr>
      </p:pic>
      <p:sp>
        <p:nvSpPr>
          <p:cNvPr id="2" name="TextBox 1"/>
          <p:cNvSpPr txBox="1"/>
          <p:nvPr/>
        </p:nvSpPr>
        <p:spPr>
          <a:xfrm>
            <a:off x="699247" y="5669281"/>
            <a:ext cx="10703859" cy="1200329"/>
          </a:xfrm>
          <a:prstGeom prst="rect">
            <a:avLst/>
          </a:prstGeom>
          <a:noFill/>
        </p:spPr>
        <p:txBody>
          <a:bodyPr wrap="square" rtlCol="0">
            <a:spAutoFit/>
          </a:bodyPr>
          <a:lstStyle/>
          <a:p>
            <a:pPr lvl="0" defTabSz="914400" eaLnBrk="0" fontAlgn="base" hangingPunct="0">
              <a:spcBef>
                <a:spcPct val="0"/>
              </a:spcBef>
              <a:spcAft>
                <a:spcPct val="0"/>
              </a:spcAft>
            </a:pPr>
            <a:r>
              <a:rPr lang="hy-AM" altLang="en-US" dirty="0">
                <a:solidFill>
                  <a:srgbClr val="1F1F1F"/>
                </a:solidFill>
                <a:latin typeface="Sylfaen" panose="010A0502050306030303" pitchFamily="18" charset="0"/>
              </a:rPr>
              <a:t>Դոֆամինի և ՌՆԹ-ի միջև ջրածնական կապերի միջին քանակը՝ </a:t>
            </a:r>
            <a:r>
              <a:rPr lang="en-US" altLang="en-US" dirty="0">
                <a:solidFill>
                  <a:srgbClr val="1F1F1F"/>
                </a:solidFill>
                <a:latin typeface="Sylfaen" panose="010A0502050306030303" pitchFamily="18" charset="0"/>
              </a:rPr>
              <a:t>a</a:t>
            </a:r>
            <a:r>
              <a:rPr lang="hy-AM" altLang="en-US" dirty="0">
                <a:solidFill>
                  <a:srgbClr val="1F1F1F"/>
                </a:solidFill>
                <a:latin typeface="Sylfaen" panose="010A0502050306030303" pitchFamily="18" charset="0"/>
              </a:rPr>
              <a:t>) 20 մՄ և </a:t>
            </a:r>
            <a:r>
              <a:rPr lang="en-US" altLang="en-US" dirty="0">
                <a:solidFill>
                  <a:srgbClr val="1F1F1F"/>
                </a:solidFill>
                <a:latin typeface="Sylfaen" panose="010A0502050306030303" pitchFamily="18" charset="0"/>
              </a:rPr>
              <a:t>b</a:t>
            </a:r>
            <a:r>
              <a:rPr lang="hy-AM" altLang="en-US" dirty="0">
                <a:solidFill>
                  <a:srgbClr val="1F1F1F"/>
                </a:solidFill>
                <a:latin typeface="Sylfaen" panose="010A0502050306030303" pitchFamily="18" charset="0"/>
              </a:rPr>
              <a:t>) 150 մՄ NaCl կոնցենտրացիաների դեպքում։ </a:t>
            </a:r>
            <a:endParaRPr lang="en-US" altLang="en-US" dirty="0">
              <a:solidFill>
                <a:srgbClr val="1F1F1F"/>
              </a:solidFill>
              <a:latin typeface="Sylfaen" panose="010A0502050306030303" pitchFamily="18" charset="0"/>
            </a:endParaRPr>
          </a:p>
          <a:p>
            <a:pPr lvl="0" defTabSz="914400" eaLnBrk="0" fontAlgn="base" hangingPunct="0">
              <a:spcBef>
                <a:spcPct val="0"/>
              </a:spcBef>
              <a:spcAft>
                <a:spcPct val="0"/>
              </a:spcAft>
            </a:pPr>
            <a:r>
              <a:rPr lang="en-US" altLang="en-US" dirty="0">
                <a:solidFill>
                  <a:srgbClr val="1F1F1F"/>
                </a:solidFill>
                <a:latin typeface="Sylfaen" panose="010A0502050306030303" pitchFamily="18" charset="0"/>
              </a:rPr>
              <a:t>c</a:t>
            </a:r>
            <a:r>
              <a:rPr lang="hy-AM" altLang="en-US" dirty="0">
                <a:solidFill>
                  <a:srgbClr val="1F1F1F"/>
                </a:solidFill>
                <a:latin typeface="Sylfaen" panose="010A0502050306030303" pitchFamily="18" charset="0"/>
              </a:rPr>
              <a:t>) և </a:t>
            </a:r>
            <a:r>
              <a:rPr lang="en-US" altLang="en-US" dirty="0">
                <a:solidFill>
                  <a:srgbClr val="1F1F1F"/>
                </a:solidFill>
                <a:latin typeface="Sylfaen" panose="010A0502050306030303" pitchFamily="18" charset="0"/>
              </a:rPr>
              <a:t>d</a:t>
            </a:r>
            <a:r>
              <a:rPr lang="hy-AM" altLang="en-US" dirty="0">
                <a:solidFill>
                  <a:srgbClr val="1F1F1F"/>
                </a:solidFill>
                <a:latin typeface="Sylfaen" panose="010A0502050306030303" pitchFamily="18" charset="0"/>
              </a:rPr>
              <a:t>) ցույց են տալիս դոֆամինի և ՌՆԹ-ի միջև ստեկինգ փոխազդեցություններիմիջին քանակը </a:t>
            </a:r>
            <a:r>
              <a:rPr lang="hy-AM" altLang="en-US" dirty="0">
                <a:latin typeface="Sylfaen" panose="010A0502050306030303" pitchFamily="18" charset="0"/>
              </a:rPr>
              <a:t> </a:t>
            </a:r>
          </a:p>
          <a:p>
            <a:endParaRPr lang="en-US" dirty="0"/>
          </a:p>
        </p:txBody>
      </p:sp>
      <p:sp>
        <p:nvSpPr>
          <p:cNvPr id="3" name="Rectangle 1"/>
          <p:cNvSpPr>
            <a:spLocks noChangeArrowheads="1"/>
          </p:cNvSpPr>
          <p:nvPr/>
        </p:nvSpPr>
        <p:spPr bwMode="auto">
          <a:xfrm>
            <a:off x="0" y="87531"/>
            <a:ext cx="10961783" cy="28213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y-AM" altLang="en-US" sz="2000" b="0" i="0" u="none" strike="noStrike" cap="none" normalizeH="0" baseline="0" dirty="0" smtClean="0">
              <a:ln>
                <a:noFill/>
              </a:ln>
              <a:solidFill>
                <a:schemeClr val="tx1"/>
              </a:solidFill>
              <a:effectLst/>
              <a:latin typeface="Sylfaen" panose="010A0502050306030303" pitchFamily="18" charset="0"/>
            </a:endParaRPr>
          </a:p>
        </p:txBody>
      </p:sp>
    </p:spTree>
    <p:extLst>
      <p:ext uri="{BB962C8B-B14F-4D97-AF65-F5344CB8AC3E}">
        <p14:creationId xmlns:p14="http://schemas.microsoft.com/office/powerpoint/2010/main" val="5646621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0"/>
          <p:cNvGrpSpPr/>
          <p:nvPr/>
        </p:nvGrpSpPr>
        <p:grpSpPr>
          <a:xfrm>
            <a:off x="1391920" y="629921"/>
            <a:ext cx="7481887" cy="4134168"/>
            <a:chOff x="153976" y="0"/>
            <a:chExt cx="5571384" cy="2670175"/>
          </a:xfrm>
        </p:grpSpPr>
        <p:pic>
          <p:nvPicPr>
            <p:cNvPr id="5" name="Рисунок 2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9325" y="9054"/>
              <a:ext cx="2566035" cy="2652395"/>
            </a:xfrm>
            <a:prstGeom prst="rect">
              <a:avLst/>
            </a:prstGeom>
            <a:noFill/>
            <a:ln>
              <a:noFill/>
            </a:ln>
          </p:spPr>
        </p:pic>
        <p:pic>
          <p:nvPicPr>
            <p:cNvPr id="6" name="Рисунок 2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976" y="0"/>
              <a:ext cx="2566035" cy="2670175"/>
            </a:xfrm>
            <a:prstGeom prst="rect">
              <a:avLst/>
            </a:prstGeom>
            <a:noFill/>
            <a:ln>
              <a:noFill/>
            </a:ln>
          </p:spPr>
        </p:pic>
      </p:grpSp>
      <p:sp>
        <p:nvSpPr>
          <p:cNvPr id="2" name="TextBox 1"/>
          <p:cNvSpPr txBox="1"/>
          <p:nvPr/>
        </p:nvSpPr>
        <p:spPr>
          <a:xfrm>
            <a:off x="1391920" y="4948518"/>
            <a:ext cx="9322696" cy="1015663"/>
          </a:xfrm>
          <a:prstGeom prst="rect">
            <a:avLst/>
          </a:prstGeom>
          <a:noFill/>
        </p:spPr>
        <p:txBody>
          <a:bodyPr wrap="square" rtlCol="0">
            <a:spAutoFit/>
          </a:bodyPr>
          <a:lstStyle/>
          <a:p>
            <a:pPr algn="ctr"/>
            <a:r>
              <a:rPr lang="hy-AM" sz="2000" dirty="0">
                <a:latin typeface="Sylfaen" panose="010A0502050306030303" pitchFamily="18" charset="0"/>
              </a:rPr>
              <a:t>Դ</a:t>
            </a:r>
            <a:r>
              <a:rPr lang="hy-AM" sz="2000" dirty="0" smtClean="0">
                <a:latin typeface="Sylfaen" panose="010A0502050306030303" pitchFamily="18" charset="0"/>
              </a:rPr>
              <a:t>ոֆամինի </a:t>
            </a:r>
            <a:r>
              <a:rPr lang="hy-AM" sz="2000" dirty="0">
                <a:latin typeface="Sylfaen" panose="010A0502050306030303" pitchFamily="18" charset="0"/>
              </a:rPr>
              <a:t>(1) և նրա ԴՆԹ-ի հետ կոմպլեքսների SWV-ը՝ 1.24 (2), 2.88 (3), 4.50 (5), 9.23 (6), 13.8 × 10⁻⁵ Մ կոնցենտրացիաների դեպքում, լուծույթի </a:t>
            </a:r>
            <a:r>
              <a:rPr lang="hy-AM" sz="2000" dirty="0" smtClean="0">
                <a:latin typeface="Sylfaen" panose="010A0502050306030303" pitchFamily="18" charset="0"/>
              </a:rPr>
              <a:t>0.15</a:t>
            </a:r>
            <a:r>
              <a:rPr lang="en-US" sz="2000" dirty="0" smtClean="0">
                <a:latin typeface="Sylfaen" panose="010A0502050306030303" pitchFamily="18" charset="0"/>
              </a:rPr>
              <a:t>0</a:t>
            </a:r>
            <a:r>
              <a:rPr lang="hy-AM" sz="2000" dirty="0" smtClean="0">
                <a:latin typeface="Sylfaen" panose="010A0502050306030303" pitchFamily="18" charset="0"/>
              </a:rPr>
              <a:t> </a:t>
            </a:r>
            <a:r>
              <a:rPr lang="en-US" sz="2000" dirty="0" smtClean="0">
                <a:latin typeface="Sylfaen" panose="010A0502050306030303" pitchFamily="18" charset="0"/>
              </a:rPr>
              <a:t>(a) </a:t>
            </a:r>
            <a:r>
              <a:rPr lang="hy-AM" sz="2000" dirty="0" smtClean="0">
                <a:latin typeface="Sylfaen" panose="010A0502050306030303" pitchFamily="18" charset="0"/>
              </a:rPr>
              <a:t>և </a:t>
            </a:r>
            <a:r>
              <a:rPr lang="hy-AM" sz="2000" dirty="0">
                <a:latin typeface="Sylfaen" panose="010A0502050306030303" pitchFamily="18" charset="0"/>
              </a:rPr>
              <a:t>0.02 </a:t>
            </a:r>
            <a:r>
              <a:rPr lang="hy-AM" sz="2000" dirty="0" smtClean="0">
                <a:latin typeface="Sylfaen" panose="010A0502050306030303" pitchFamily="18" charset="0"/>
              </a:rPr>
              <a:t>Մ</a:t>
            </a:r>
            <a:r>
              <a:rPr lang="en-US" sz="2000" dirty="0" smtClean="0">
                <a:latin typeface="Sylfaen" panose="010A0502050306030303" pitchFamily="18" charset="0"/>
              </a:rPr>
              <a:t> (b)</a:t>
            </a:r>
            <a:r>
              <a:rPr lang="hy-AM" sz="2000" dirty="0" smtClean="0">
                <a:latin typeface="Sylfaen" panose="010A0502050306030303" pitchFamily="18" charset="0"/>
              </a:rPr>
              <a:t> </a:t>
            </a:r>
            <a:r>
              <a:rPr lang="hy-AM" sz="2000" dirty="0">
                <a:latin typeface="Sylfaen" panose="010A0502050306030303" pitchFamily="18" charset="0"/>
              </a:rPr>
              <a:t>իոնային </a:t>
            </a:r>
            <a:r>
              <a:rPr lang="hy-AM" sz="2000" dirty="0" smtClean="0">
                <a:latin typeface="Sylfaen" panose="010A0502050306030303" pitchFamily="18" charset="0"/>
              </a:rPr>
              <a:t>ուժի պայմաններում</a:t>
            </a:r>
            <a:endParaRPr lang="en-US" sz="2000" dirty="0">
              <a:latin typeface="Sylfaen" panose="010A0502050306030303" pitchFamily="18" charset="0"/>
            </a:endParaRPr>
          </a:p>
        </p:txBody>
      </p:sp>
    </p:spTree>
    <p:extLst>
      <p:ext uri="{BB962C8B-B14F-4D97-AF65-F5344CB8AC3E}">
        <p14:creationId xmlns:p14="http://schemas.microsoft.com/office/powerpoint/2010/main" val="19406664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0"/>
          <p:cNvGrpSpPr/>
          <p:nvPr/>
        </p:nvGrpSpPr>
        <p:grpSpPr>
          <a:xfrm>
            <a:off x="1381760" y="1381760"/>
            <a:ext cx="9022080" cy="3495040"/>
            <a:chOff x="0" y="0"/>
            <a:chExt cx="5603699" cy="1861820"/>
          </a:xfrm>
        </p:grpSpPr>
        <p:pic>
          <p:nvPicPr>
            <p:cNvPr id="5" name="Рисунок 2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588895" cy="1861820"/>
            </a:xfrm>
            <a:prstGeom prst="rect">
              <a:avLst/>
            </a:prstGeom>
            <a:noFill/>
            <a:ln>
              <a:noFill/>
            </a:ln>
          </p:spPr>
        </p:pic>
        <p:pic>
          <p:nvPicPr>
            <p:cNvPr id="6" name="Рисунок 2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4804" y="0"/>
              <a:ext cx="2588895" cy="1861820"/>
            </a:xfrm>
            <a:prstGeom prst="rect">
              <a:avLst/>
            </a:prstGeom>
            <a:noFill/>
            <a:ln>
              <a:noFill/>
            </a:ln>
          </p:spPr>
        </p:pic>
      </p:grpSp>
      <p:sp>
        <p:nvSpPr>
          <p:cNvPr id="2" name="TextBox 1"/>
          <p:cNvSpPr txBox="1"/>
          <p:nvPr/>
        </p:nvSpPr>
        <p:spPr>
          <a:xfrm>
            <a:off x="1796527" y="5217459"/>
            <a:ext cx="8745967" cy="1015663"/>
          </a:xfrm>
          <a:prstGeom prst="rect">
            <a:avLst/>
          </a:prstGeom>
          <a:noFill/>
        </p:spPr>
        <p:txBody>
          <a:bodyPr wrap="square" rtlCol="0">
            <a:spAutoFit/>
          </a:bodyPr>
          <a:lstStyle/>
          <a:p>
            <a:pPr algn="ctr"/>
            <a:r>
              <a:rPr lang="hy-AM" sz="2000" dirty="0" smtClean="0">
                <a:latin typeface="Sylfaen" panose="010A0502050306030303" pitchFamily="18" charset="0"/>
              </a:rPr>
              <a:t>Առավելագույն </a:t>
            </a:r>
            <a:r>
              <a:rPr lang="hy-AM" sz="2000" dirty="0">
                <a:latin typeface="Sylfaen" panose="010A0502050306030303" pitchFamily="18" charset="0"/>
              </a:rPr>
              <a:t>հոսանքների և ԴՆԹ-ի կոնցենտրացիայի հարաբերակցությունը </a:t>
            </a:r>
            <a:r>
              <a:rPr lang="hy-AM" sz="2000" dirty="0" smtClean="0">
                <a:latin typeface="Sylfaen" panose="010A0502050306030303" pitchFamily="18" charset="0"/>
              </a:rPr>
              <a:t>0.15</a:t>
            </a:r>
            <a:r>
              <a:rPr lang="en-US" sz="2000" dirty="0" smtClean="0">
                <a:latin typeface="Sylfaen" panose="010A0502050306030303" pitchFamily="18" charset="0"/>
              </a:rPr>
              <a:t>0</a:t>
            </a:r>
            <a:r>
              <a:rPr lang="hy-AM" sz="2000" dirty="0" smtClean="0">
                <a:latin typeface="Sylfaen" panose="010A0502050306030303" pitchFamily="18" charset="0"/>
              </a:rPr>
              <a:t> </a:t>
            </a:r>
            <a:r>
              <a:rPr lang="hy-AM" sz="2000" dirty="0">
                <a:latin typeface="Sylfaen" panose="010A0502050306030303" pitchFamily="18" charset="0"/>
              </a:rPr>
              <a:t>Մ </a:t>
            </a:r>
            <a:r>
              <a:rPr lang="hy-AM" sz="2000" dirty="0" smtClean="0">
                <a:latin typeface="Sylfaen" panose="010A0502050306030303" pitchFamily="18" charset="0"/>
              </a:rPr>
              <a:t>(</a:t>
            </a:r>
            <a:r>
              <a:rPr lang="en-US" sz="2000" dirty="0" smtClean="0">
                <a:latin typeface="Sylfaen" panose="010A0502050306030303" pitchFamily="18" charset="0"/>
              </a:rPr>
              <a:t>a</a:t>
            </a:r>
            <a:r>
              <a:rPr lang="hy-AM" sz="2000" dirty="0" smtClean="0">
                <a:latin typeface="Sylfaen" panose="010A0502050306030303" pitchFamily="18" charset="0"/>
              </a:rPr>
              <a:t>) </a:t>
            </a:r>
            <a:r>
              <a:rPr lang="hy-AM" sz="2000" dirty="0">
                <a:latin typeface="Sylfaen" panose="010A0502050306030303" pitchFamily="18" charset="0"/>
              </a:rPr>
              <a:t>և 0.02 Մ </a:t>
            </a:r>
            <a:r>
              <a:rPr lang="hy-AM" sz="2000" dirty="0" smtClean="0">
                <a:latin typeface="Sylfaen" panose="010A0502050306030303" pitchFamily="18" charset="0"/>
              </a:rPr>
              <a:t>(</a:t>
            </a:r>
            <a:r>
              <a:rPr lang="en-US" sz="2000" dirty="0" smtClean="0">
                <a:latin typeface="Sylfaen" panose="010A0502050306030303" pitchFamily="18" charset="0"/>
              </a:rPr>
              <a:t>b</a:t>
            </a:r>
            <a:r>
              <a:rPr lang="hy-AM" sz="2000" dirty="0" smtClean="0">
                <a:latin typeface="Sylfaen" panose="010A0502050306030303" pitchFamily="18" charset="0"/>
              </a:rPr>
              <a:t>) </a:t>
            </a:r>
            <a:r>
              <a:rPr lang="hy-AM" sz="2000" dirty="0">
                <a:latin typeface="Sylfaen" panose="010A0502050306030303" pitchFamily="18" charset="0"/>
              </a:rPr>
              <a:t>իոնային </a:t>
            </a:r>
            <a:r>
              <a:rPr lang="hy-AM" sz="2000" dirty="0" smtClean="0">
                <a:latin typeface="Sylfaen" panose="010A0502050306030303" pitchFamily="18" charset="0"/>
              </a:rPr>
              <a:t>ուժի լուծույթներում</a:t>
            </a:r>
            <a:endParaRPr lang="en-US" sz="2000" dirty="0">
              <a:latin typeface="Sylfaen" panose="010A0502050306030303" pitchFamily="18" charset="0"/>
            </a:endParaRPr>
          </a:p>
        </p:txBody>
      </p:sp>
    </p:spTree>
    <p:extLst>
      <p:ext uri="{BB962C8B-B14F-4D97-AF65-F5344CB8AC3E}">
        <p14:creationId xmlns:p14="http://schemas.microsoft.com/office/powerpoint/2010/main" val="39659776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3"/>
          <p:cNvGrpSpPr/>
          <p:nvPr/>
        </p:nvGrpSpPr>
        <p:grpSpPr>
          <a:xfrm>
            <a:off x="1950720" y="1330960"/>
            <a:ext cx="8117839" cy="3423919"/>
            <a:chOff x="0" y="0"/>
            <a:chExt cx="5681068" cy="1882775"/>
          </a:xfrm>
        </p:grpSpPr>
        <p:pic>
          <p:nvPicPr>
            <p:cNvPr id="5" name="Рисунок 3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063" y="0"/>
              <a:ext cx="2707005" cy="1882775"/>
            </a:xfrm>
            <a:prstGeom prst="rect">
              <a:avLst/>
            </a:prstGeom>
            <a:noFill/>
            <a:ln>
              <a:noFill/>
            </a:ln>
          </p:spPr>
        </p:pic>
        <p:pic>
          <p:nvPicPr>
            <p:cNvPr id="6" name="Рисунок 3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707005" cy="1882775"/>
            </a:xfrm>
            <a:prstGeom prst="rect">
              <a:avLst/>
            </a:prstGeom>
            <a:noFill/>
            <a:ln>
              <a:noFill/>
            </a:ln>
          </p:spPr>
        </p:pic>
      </p:grpSp>
      <p:sp>
        <p:nvSpPr>
          <p:cNvPr id="2" name="TextBox 1"/>
          <p:cNvSpPr txBox="1"/>
          <p:nvPr/>
        </p:nvSpPr>
        <p:spPr>
          <a:xfrm>
            <a:off x="1721224" y="5013064"/>
            <a:ext cx="9391425" cy="1015663"/>
          </a:xfrm>
          <a:prstGeom prst="rect">
            <a:avLst/>
          </a:prstGeom>
          <a:noFill/>
        </p:spPr>
        <p:txBody>
          <a:bodyPr wrap="square" rtlCol="0">
            <a:spAutoFit/>
          </a:bodyPr>
          <a:lstStyle/>
          <a:p>
            <a:r>
              <a:rPr lang="hy-AM" sz="2000" dirty="0">
                <a:latin typeface="Sylfaen" panose="010A0502050306030303" pitchFamily="18" charset="0"/>
              </a:rPr>
              <a:t>Դոֆամինի կապման կորերը ԴՆԹ-ի հետ Սքեթչարդի կոորդինատներով, որոնք ստացվել են համապատասխանաբար </a:t>
            </a:r>
            <a:r>
              <a:rPr lang="hy-AM" sz="2000" dirty="0" smtClean="0">
                <a:latin typeface="Sylfaen" panose="010A0502050306030303" pitchFamily="18" charset="0"/>
              </a:rPr>
              <a:t>0․15</a:t>
            </a:r>
            <a:r>
              <a:rPr lang="en-US" sz="2000" dirty="0" smtClean="0">
                <a:latin typeface="Sylfaen" panose="010A0502050306030303" pitchFamily="18" charset="0"/>
              </a:rPr>
              <a:t>0</a:t>
            </a:r>
            <a:r>
              <a:rPr lang="hy-AM" sz="2000" dirty="0" smtClean="0">
                <a:latin typeface="Sylfaen" panose="010A0502050306030303" pitchFamily="18" charset="0"/>
              </a:rPr>
              <a:t>Մ </a:t>
            </a:r>
            <a:r>
              <a:rPr lang="en-US" sz="2000" dirty="0" smtClean="0">
                <a:latin typeface="Sylfaen" panose="010A0502050306030303" pitchFamily="18" charset="0"/>
              </a:rPr>
              <a:t>(a) </a:t>
            </a:r>
            <a:r>
              <a:rPr lang="hy-AM" sz="2000" dirty="0">
                <a:latin typeface="Sylfaen" panose="010A0502050306030303" pitchFamily="18" charset="0"/>
              </a:rPr>
              <a:t>և 0․02Մ </a:t>
            </a:r>
            <a:r>
              <a:rPr lang="en-US" sz="2000" dirty="0" smtClean="0">
                <a:latin typeface="Sylfaen" panose="010A0502050306030303" pitchFamily="18" charset="0"/>
              </a:rPr>
              <a:t>(b) </a:t>
            </a:r>
            <a:r>
              <a:rPr lang="hy-AM" sz="2000" dirty="0" smtClean="0">
                <a:latin typeface="Sylfaen" panose="010A0502050306030303" pitchFamily="18" charset="0"/>
              </a:rPr>
              <a:t>իոնական ուժի պայմաններում</a:t>
            </a:r>
            <a:endParaRPr lang="en-US" sz="2000" dirty="0">
              <a:latin typeface="Sylfaen" panose="010A0502050306030303" pitchFamily="18" charset="0"/>
            </a:endParaRPr>
          </a:p>
        </p:txBody>
      </p:sp>
    </p:spTree>
    <p:extLst>
      <p:ext uri="{BB962C8B-B14F-4D97-AF65-F5344CB8AC3E}">
        <p14:creationId xmlns:p14="http://schemas.microsoft.com/office/powerpoint/2010/main" val="10583411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45890895"/>
              </p:ext>
            </p:extLst>
          </p:nvPr>
        </p:nvGraphicFramePr>
        <p:xfrm>
          <a:off x="2499362" y="2225040"/>
          <a:ext cx="6955904" cy="2793999"/>
        </p:xfrm>
        <a:graphic>
          <a:graphicData uri="http://schemas.openxmlformats.org/drawingml/2006/table">
            <a:tbl>
              <a:tblPr firstRow="1" firstCol="1" bandRow="1">
                <a:tableStyleId>{5C22544A-7EE6-4342-B048-85BDC9FD1C3A}</a:tableStyleId>
              </a:tblPr>
              <a:tblGrid>
                <a:gridCol w="1390552">
                  <a:extLst>
                    <a:ext uri="{9D8B030D-6E8A-4147-A177-3AD203B41FA5}">
                      <a16:colId xmlns:a16="http://schemas.microsoft.com/office/drawing/2014/main" val="2672168497"/>
                    </a:ext>
                  </a:extLst>
                </a:gridCol>
                <a:gridCol w="1391338">
                  <a:extLst>
                    <a:ext uri="{9D8B030D-6E8A-4147-A177-3AD203B41FA5}">
                      <a16:colId xmlns:a16="http://schemas.microsoft.com/office/drawing/2014/main" val="2814361799"/>
                    </a:ext>
                  </a:extLst>
                </a:gridCol>
                <a:gridCol w="1391338">
                  <a:extLst>
                    <a:ext uri="{9D8B030D-6E8A-4147-A177-3AD203B41FA5}">
                      <a16:colId xmlns:a16="http://schemas.microsoft.com/office/drawing/2014/main" val="2895887908"/>
                    </a:ext>
                  </a:extLst>
                </a:gridCol>
                <a:gridCol w="1391338">
                  <a:extLst>
                    <a:ext uri="{9D8B030D-6E8A-4147-A177-3AD203B41FA5}">
                      <a16:colId xmlns:a16="http://schemas.microsoft.com/office/drawing/2014/main" val="3612484964"/>
                    </a:ext>
                  </a:extLst>
                </a:gridCol>
                <a:gridCol w="1391338">
                  <a:extLst>
                    <a:ext uri="{9D8B030D-6E8A-4147-A177-3AD203B41FA5}">
                      <a16:colId xmlns:a16="http://schemas.microsoft.com/office/drawing/2014/main" val="1094939719"/>
                    </a:ext>
                  </a:extLst>
                </a:gridCol>
              </a:tblGrid>
              <a:tr h="699378">
                <a:tc rowSpan="2">
                  <a:txBody>
                    <a:bodyPr/>
                    <a:lstStyle/>
                    <a:p>
                      <a:pPr algn="ctr">
                        <a:spcAft>
                          <a:spcPts val="0"/>
                        </a:spcAft>
                      </a:pPr>
                      <a:r>
                        <a:rPr lang="en-US" sz="2000" dirty="0">
                          <a:effectLst/>
                          <a:latin typeface="Times New Roman" panose="02020603050405020304" pitchFamily="18" charset="0"/>
                          <a:cs typeface="Times New Roman" panose="02020603050405020304" pitchFamily="18" charset="0"/>
                        </a:rPr>
                        <a:t>[Na</a:t>
                      </a:r>
                      <a:r>
                        <a:rPr lang="en-US" sz="2000" baseline="30000" dirty="0">
                          <a:effectLst/>
                          <a:latin typeface="Times New Roman" panose="02020603050405020304" pitchFamily="18" charset="0"/>
                          <a:cs typeface="Times New Roman" panose="02020603050405020304" pitchFamily="18" charset="0"/>
                        </a:rPr>
                        <a:t>+</a:t>
                      </a:r>
                      <a:r>
                        <a:rPr lang="en-US" sz="2000" dirty="0">
                          <a:effectLst/>
                          <a:latin typeface="Times New Roman" panose="02020603050405020304" pitchFamily="18" charset="0"/>
                          <a:cs typeface="Times New Roman" panose="02020603050405020304" pitchFamily="18" charset="0"/>
                        </a:rPr>
                        <a:t>] M</a:t>
                      </a:r>
                    </a:p>
                  </a:txBody>
                  <a:tcPr marL="68580" marR="68580" marT="0" marB="0" anchor="ctr"/>
                </a:tc>
                <a:tc gridSpan="2">
                  <a:txBody>
                    <a:bodyPr/>
                    <a:lstStyle/>
                    <a:p>
                      <a:pPr algn="ctr">
                        <a:spcAft>
                          <a:spcPts val="0"/>
                        </a:spcAft>
                      </a:pPr>
                      <a:r>
                        <a:rPr lang="en-US" sz="2000" dirty="0">
                          <a:effectLst/>
                          <a:latin typeface="Times New Roman" panose="02020603050405020304" pitchFamily="18" charset="0"/>
                          <a:cs typeface="Times New Roman" panose="02020603050405020304" pitchFamily="18" charset="0"/>
                        </a:rPr>
                        <a:t>K, M</a:t>
                      </a:r>
                      <a:r>
                        <a:rPr lang="en-US" sz="2000" baseline="30000" dirty="0">
                          <a:effectLst/>
                          <a:latin typeface="Times New Roman" panose="02020603050405020304" pitchFamily="18" charset="0"/>
                          <a:cs typeface="Times New Roman" panose="02020603050405020304" pitchFamily="18" charset="0"/>
                        </a:rPr>
                        <a:t>-1</a:t>
                      </a:r>
                      <a:endParaRPr lang="en-US" sz="2000" dirty="0">
                        <a:effectLst/>
                        <a:latin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algn="ctr">
                        <a:spcAft>
                          <a:spcPts val="0"/>
                        </a:spcAft>
                      </a:pPr>
                      <a:r>
                        <a:rPr lang="en-US" sz="2000">
                          <a:effectLst/>
                          <a:latin typeface="Times New Roman" panose="02020603050405020304" pitchFamily="18" charset="0"/>
                          <a:cs typeface="Times New Roman" panose="02020603050405020304" pitchFamily="18" charset="0"/>
                        </a:rPr>
                        <a:t>n</a:t>
                      </a:r>
                    </a:p>
                  </a:txBody>
                  <a:tcPr marL="68580" marR="68580" marT="0" marB="0" anchor="ctr"/>
                </a:tc>
                <a:tc hMerge="1">
                  <a:txBody>
                    <a:bodyPr/>
                    <a:lstStyle/>
                    <a:p>
                      <a:endParaRPr lang="en-US"/>
                    </a:p>
                  </a:txBody>
                  <a:tcPr/>
                </a:tc>
                <a:extLst>
                  <a:ext uri="{0D108BD9-81ED-4DB2-BD59-A6C34878D82A}">
                    <a16:rowId xmlns:a16="http://schemas.microsoft.com/office/drawing/2014/main" val="1367351707"/>
                  </a:ext>
                </a:extLst>
              </a:tr>
              <a:tr h="716951">
                <a:tc vMerge="1">
                  <a:txBody>
                    <a:bodyPr/>
                    <a:lstStyle/>
                    <a:p>
                      <a:endParaRPr lang="en-US"/>
                    </a:p>
                  </a:txBody>
                  <a:tcPr/>
                </a:tc>
                <a:tc>
                  <a:txBody>
                    <a:bodyPr/>
                    <a:lstStyle/>
                    <a:p>
                      <a:pPr algn="ctr">
                        <a:spcAft>
                          <a:spcPts val="0"/>
                        </a:spcAft>
                      </a:pPr>
                      <a:r>
                        <a:rPr lang="en-US" sz="2000">
                          <a:effectLst/>
                          <a:latin typeface="Times New Roman" panose="02020603050405020304" pitchFamily="18" charset="0"/>
                          <a:cs typeface="Times New Roman" panose="02020603050405020304" pitchFamily="18" charset="0"/>
                        </a:rPr>
                        <a:t>K</a:t>
                      </a:r>
                      <a:r>
                        <a:rPr lang="en-US" sz="2000" baseline="-25000">
                          <a:effectLst/>
                          <a:latin typeface="Times New Roman" panose="02020603050405020304" pitchFamily="18" charset="0"/>
                          <a:cs typeface="Times New Roman" panose="02020603050405020304" pitchFamily="18" charset="0"/>
                        </a:rPr>
                        <a:t>1</a:t>
                      </a:r>
                      <a:r>
                        <a:rPr lang="en-US" sz="2000">
                          <a:effectLst/>
                          <a:latin typeface="Times New Roman" panose="02020603050405020304" pitchFamily="18" charset="0"/>
                          <a:cs typeface="Times New Roman" panose="02020603050405020304" pitchFamily="18" charset="0"/>
                        </a:rPr>
                        <a:t> </a:t>
                      </a:r>
                    </a:p>
                  </a:txBody>
                  <a:tcPr marL="68580" marR="68580" marT="0" marB="0" anchor="ctr"/>
                </a:tc>
                <a:tc>
                  <a:txBody>
                    <a:bodyPr/>
                    <a:lstStyle/>
                    <a:p>
                      <a:pPr algn="ctr">
                        <a:spcAft>
                          <a:spcPts val="0"/>
                        </a:spcAft>
                      </a:pPr>
                      <a:r>
                        <a:rPr lang="en-US" sz="2000" dirty="0">
                          <a:effectLst/>
                          <a:latin typeface="Times New Roman" panose="02020603050405020304" pitchFamily="18" charset="0"/>
                          <a:cs typeface="Times New Roman" panose="02020603050405020304" pitchFamily="18" charset="0"/>
                        </a:rPr>
                        <a:t>K</a:t>
                      </a:r>
                      <a:r>
                        <a:rPr lang="en-US" sz="2000" baseline="-25000" dirty="0">
                          <a:effectLst/>
                          <a:latin typeface="Times New Roman" panose="02020603050405020304" pitchFamily="18" charset="0"/>
                          <a:cs typeface="Times New Roman" panose="02020603050405020304" pitchFamily="18" charset="0"/>
                        </a:rPr>
                        <a:t>2</a:t>
                      </a:r>
                      <a:endParaRPr lang="en-US" sz="200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000" dirty="0">
                          <a:effectLst/>
                          <a:latin typeface="Times New Roman" panose="02020603050405020304" pitchFamily="18" charset="0"/>
                          <a:cs typeface="Times New Roman" panose="02020603050405020304" pitchFamily="18" charset="0"/>
                        </a:rPr>
                        <a:t>n</a:t>
                      </a:r>
                      <a:r>
                        <a:rPr lang="en-US" sz="2000" baseline="-25000" dirty="0">
                          <a:effectLst/>
                          <a:latin typeface="Times New Roman" panose="02020603050405020304" pitchFamily="18" charset="0"/>
                          <a:cs typeface="Times New Roman" panose="02020603050405020304" pitchFamily="18" charset="0"/>
                        </a:rPr>
                        <a:t>1</a:t>
                      </a:r>
                      <a:endParaRPr lang="en-US" sz="200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000" dirty="0">
                          <a:effectLst/>
                          <a:latin typeface="Times New Roman" panose="02020603050405020304" pitchFamily="18" charset="0"/>
                          <a:cs typeface="Times New Roman" panose="02020603050405020304" pitchFamily="18" charset="0"/>
                        </a:rPr>
                        <a:t>n</a:t>
                      </a:r>
                      <a:r>
                        <a:rPr lang="en-US" sz="2000" baseline="-25000" dirty="0">
                          <a:effectLst/>
                          <a:latin typeface="Times New Roman" panose="02020603050405020304" pitchFamily="18" charset="0"/>
                          <a:cs typeface="Times New Roman" panose="02020603050405020304" pitchFamily="18" charset="0"/>
                        </a:rPr>
                        <a:t>2</a:t>
                      </a:r>
                      <a:endParaRPr lang="en-US" sz="2000" dirty="0">
                        <a:effectLst/>
                        <a:latin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51783087"/>
                  </a:ext>
                </a:extLst>
              </a:tr>
              <a:tr h="678292">
                <a:tc>
                  <a:txBody>
                    <a:bodyPr/>
                    <a:lstStyle/>
                    <a:p>
                      <a:pPr algn="ctr">
                        <a:spcAft>
                          <a:spcPts val="0"/>
                        </a:spcAft>
                      </a:pPr>
                      <a:r>
                        <a:rPr lang="en-US" sz="2000" dirty="0" smtClean="0">
                          <a:effectLst/>
                          <a:latin typeface="Times New Roman" panose="02020603050405020304" pitchFamily="18" charset="0"/>
                          <a:cs typeface="Times New Roman" panose="02020603050405020304" pitchFamily="18" charset="0"/>
                        </a:rPr>
                        <a:t>0.150</a:t>
                      </a:r>
                      <a:endParaRPr lang="en-US" sz="20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000">
                          <a:effectLst/>
                          <a:latin typeface="Times New Roman" panose="02020603050405020304" pitchFamily="18" charset="0"/>
                          <a:cs typeface="Times New Roman" panose="02020603050405020304" pitchFamily="18" charset="0"/>
                        </a:rPr>
                        <a:t>2.27 × 10</a:t>
                      </a:r>
                      <a:r>
                        <a:rPr lang="en-US" sz="2000" baseline="30000">
                          <a:effectLst/>
                          <a:latin typeface="Times New Roman" panose="02020603050405020304" pitchFamily="18" charset="0"/>
                          <a:cs typeface="Times New Roman" panose="02020603050405020304" pitchFamily="18" charset="0"/>
                        </a:rPr>
                        <a:t>5</a:t>
                      </a:r>
                      <a:r>
                        <a:rPr lang="en-US" sz="2000">
                          <a:effectLst/>
                          <a:latin typeface="Times New Roman" panose="02020603050405020304" pitchFamily="18" charset="0"/>
                          <a:cs typeface="Times New Roman" panose="02020603050405020304" pitchFamily="18" charset="0"/>
                        </a:rPr>
                        <a:t> </a:t>
                      </a:r>
                    </a:p>
                  </a:txBody>
                  <a:tcPr marL="68580" marR="68580" marT="0" marB="0" anchor="ctr"/>
                </a:tc>
                <a:tc>
                  <a:txBody>
                    <a:bodyPr/>
                    <a:lstStyle/>
                    <a:p>
                      <a:pPr algn="ctr">
                        <a:spcAft>
                          <a:spcPts val="0"/>
                        </a:spcAft>
                      </a:pPr>
                      <a:r>
                        <a:rPr lang="en-US" sz="2000">
                          <a:effectLst/>
                          <a:latin typeface="Times New Roman" panose="02020603050405020304" pitchFamily="18" charset="0"/>
                          <a:cs typeface="Times New Roman" panose="02020603050405020304" pitchFamily="18" charset="0"/>
                        </a:rPr>
                        <a:t>0.84 × 10</a:t>
                      </a:r>
                      <a:r>
                        <a:rPr lang="en-US" sz="2000" baseline="30000">
                          <a:effectLst/>
                          <a:latin typeface="Times New Roman" panose="02020603050405020304" pitchFamily="18" charset="0"/>
                          <a:cs typeface="Times New Roman" panose="02020603050405020304" pitchFamily="18" charset="0"/>
                        </a:rPr>
                        <a:t>5</a:t>
                      </a:r>
                      <a:r>
                        <a:rPr lang="en-US" sz="2000">
                          <a:effectLst/>
                          <a:latin typeface="Times New Roman" panose="02020603050405020304" pitchFamily="18" charset="0"/>
                          <a:cs typeface="Times New Roman" panose="02020603050405020304" pitchFamily="18" charset="0"/>
                        </a:rPr>
                        <a:t> </a:t>
                      </a:r>
                    </a:p>
                  </a:txBody>
                  <a:tcPr marL="68580" marR="68580" marT="0" marB="0" anchor="ctr"/>
                </a:tc>
                <a:tc>
                  <a:txBody>
                    <a:bodyPr/>
                    <a:lstStyle/>
                    <a:p>
                      <a:pPr algn="ctr">
                        <a:spcAft>
                          <a:spcPts val="0"/>
                        </a:spcAft>
                      </a:pPr>
                      <a:r>
                        <a:rPr lang="en-US" sz="2000">
                          <a:effectLst/>
                          <a:latin typeface="Times New Roman" panose="02020603050405020304" pitchFamily="18" charset="0"/>
                          <a:cs typeface="Times New Roman" panose="02020603050405020304" pitchFamily="18" charset="0"/>
                        </a:rPr>
                        <a:t>1.03</a:t>
                      </a:r>
                    </a:p>
                  </a:txBody>
                  <a:tcPr marL="68580" marR="68580" marT="0" marB="0" anchor="ctr"/>
                </a:tc>
                <a:tc>
                  <a:txBody>
                    <a:bodyPr/>
                    <a:lstStyle/>
                    <a:p>
                      <a:pPr algn="ctr">
                        <a:spcAft>
                          <a:spcPts val="0"/>
                        </a:spcAft>
                      </a:pPr>
                      <a:r>
                        <a:rPr lang="en-US" sz="2000" dirty="0">
                          <a:effectLst/>
                          <a:latin typeface="Times New Roman" panose="02020603050405020304" pitchFamily="18" charset="0"/>
                          <a:cs typeface="Times New Roman" panose="02020603050405020304" pitchFamily="18" charset="0"/>
                        </a:rPr>
                        <a:t>1.00</a:t>
                      </a:r>
                    </a:p>
                  </a:txBody>
                  <a:tcPr marL="68580" marR="68580" marT="0" marB="0" anchor="ctr"/>
                </a:tc>
                <a:extLst>
                  <a:ext uri="{0D108BD9-81ED-4DB2-BD59-A6C34878D82A}">
                    <a16:rowId xmlns:a16="http://schemas.microsoft.com/office/drawing/2014/main" val="4148166299"/>
                  </a:ext>
                </a:extLst>
              </a:tr>
              <a:tr h="699378">
                <a:tc>
                  <a:txBody>
                    <a:bodyPr/>
                    <a:lstStyle/>
                    <a:p>
                      <a:pPr algn="ctr">
                        <a:spcAft>
                          <a:spcPts val="0"/>
                        </a:spcAft>
                      </a:pPr>
                      <a:r>
                        <a:rPr lang="en-US" sz="2000">
                          <a:effectLst/>
                          <a:latin typeface="Times New Roman" panose="02020603050405020304" pitchFamily="18" charset="0"/>
                          <a:cs typeface="Times New Roman" panose="02020603050405020304" pitchFamily="18" charset="0"/>
                        </a:rPr>
                        <a:t>0.02</a:t>
                      </a:r>
                    </a:p>
                  </a:txBody>
                  <a:tcPr marL="68580" marR="68580" marT="0" marB="0"/>
                </a:tc>
                <a:tc>
                  <a:txBody>
                    <a:bodyPr/>
                    <a:lstStyle/>
                    <a:p>
                      <a:pPr algn="ctr">
                        <a:spcAft>
                          <a:spcPts val="0"/>
                        </a:spcAft>
                      </a:pPr>
                      <a:r>
                        <a:rPr lang="en-US" sz="2000">
                          <a:effectLst/>
                          <a:latin typeface="Times New Roman" panose="02020603050405020304" pitchFamily="18" charset="0"/>
                          <a:cs typeface="Times New Roman" panose="02020603050405020304" pitchFamily="18" charset="0"/>
                        </a:rPr>
                        <a:t>3.42 × 10</a:t>
                      </a:r>
                      <a:r>
                        <a:rPr lang="en-US" sz="2000" baseline="30000">
                          <a:effectLst/>
                          <a:latin typeface="Times New Roman" panose="02020603050405020304" pitchFamily="18" charset="0"/>
                          <a:cs typeface="Times New Roman" panose="02020603050405020304" pitchFamily="18" charset="0"/>
                        </a:rPr>
                        <a:t>5</a:t>
                      </a:r>
                      <a:r>
                        <a:rPr lang="en-US" sz="2000">
                          <a:effectLst/>
                          <a:latin typeface="Times New Roman" panose="02020603050405020304" pitchFamily="18" charset="0"/>
                          <a:cs typeface="Times New Roman" panose="02020603050405020304" pitchFamily="18" charset="0"/>
                        </a:rPr>
                        <a:t> </a:t>
                      </a:r>
                    </a:p>
                  </a:txBody>
                  <a:tcPr marL="68580" marR="68580" marT="0" marB="0" anchor="ctr"/>
                </a:tc>
                <a:tc>
                  <a:txBody>
                    <a:bodyPr/>
                    <a:lstStyle/>
                    <a:p>
                      <a:pPr algn="ctr">
                        <a:spcAft>
                          <a:spcPts val="0"/>
                        </a:spcAft>
                      </a:pPr>
                      <a:r>
                        <a:rPr lang="en-US" sz="2000">
                          <a:effectLst/>
                          <a:latin typeface="Times New Roman" panose="02020603050405020304" pitchFamily="18" charset="0"/>
                          <a:cs typeface="Times New Roman" panose="02020603050405020304" pitchFamily="18" charset="0"/>
                        </a:rPr>
                        <a:t>1.90 × 10</a:t>
                      </a:r>
                      <a:r>
                        <a:rPr lang="en-US" sz="2000" baseline="30000">
                          <a:effectLst/>
                          <a:latin typeface="Times New Roman" panose="02020603050405020304" pitchFamily="18" charset="0"/>
                          <a:cs typeface="Times New Roman" panose="02020603050405020304" pitchFamily="18" charset="0"/>
                        </a:rPr>
                        <a:t>5</a:t>
                      </a:r>
                      <a:r>
                        <a:rPr lang="en-US" sz="2000">
                          <a:effectLst/>
                          <a:latin typeface="Times New Roman" panose="02020603050405020304" pitchFamily="18" charset="0"/>
                          <a:cs typeface="Times New Roman" panose="02020603050405020304" pitchFamily="18" charset="0"/>
                        </a:rPr>
                        <a:t> </a:t>
                      </a:r>
                    </a:p>
                  </a:txBody>
                  <a:tcPr marL="68580" marR="68580" marT="0" marB="0" anchor="ctr"/>
                </a:tc>
                <a:tc>
                  <a:txBody>
                    <a:bodyPr/>
                    <a:lstStyle/>
                    <a:p>
                      <a:pPr algn="ctr">
                        <a:spcAft>
                          <a:spcPts val="0"/>
                        </a:spcAft>
                      </a:pPr>
                      <a:r>
                        <a:rPr lang="en-US" sz="2000">
                          <a:effectLst/>
                          <a:latin typeface="Times New Roman" panose="02020603050405020304" pitchFamily="18" charset="0"/>
                          <a:cs typeface="Times New Roman" panose="02020603050405020304" pitchFamily="18" charset="0"/>
                        </a:rPr>
                        <a:t>1.40</a:t>
                      </a:r>
                    </a:p>
                  </a:txBody>
                  <a:tcPr marL="68580" marR="68580" marT="0" marB="0" anchor="ctr"/>
                </a:tc>
                <a:tc>
                  <a:txBody>
                    <a:bodyPr/>
                    <a:lstStyle/>
                    <a:p>
                      <a:pPr algn="ctr">
                        <a:spcAft>
                          <a:spcPts val="0"/>
                        </a:spcAft>
                      </a:pPr>
                      <a:r>
                        <a:rPr lang="en-US" sz="2000" dirty="0">
                          <a:effectLst/>
                          <a:latin typeface="Times New Roman" panose="02020603050405020304" pitchFamily="18" charset="0"/>
                          <a:cs typeface="Times New Roman" panose="02020603050405020304" pitchFamily="18" charset="0"/>
                        </a:rPr>
                        <a:t>1.05</a:t>
                      </a:r>
                    </a:p>
                  </a:txBody>
                  <a:tcPr marL="68580" marR="68580" marT="0" marB="0" anchor="ctr"/>
                </a:tc>
                <a:extLst>
                  <a:ext uri="{0D108BD9-81ED-4DB2-BD59-A6C34878D82A}">
                    <a16:rowId xmlns:a16="http://schemas.microsoft.com/office/drawing/2014/main" val="3324309224"/>
                  </a:ext>
                </a:extLst>
              </a:tr>
            </a:tbl>
          </a:graphicData>
        </a:graphic>
      </p:graphicFrame>
      <p:sp>
        <p:nvSpPr>
          <p:cNvPr id="3" name="Rectangle 1"/>
          <p:cNvSpPr>
            <a:spLocks noChangeArrowheads="1"/>
          </p:cNvSpPr>
          <p:nvPr/>
        </p:nvSpPr>
        <p:spPr bwMode="auto">
          <a:xfrm>
            <a:off x="1021298" y="641861"/>
            <a:ext cx="105320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defTabSz="914400" eaLnBrk="0" fontAlgn="base" hangingPunct="0">
              <a:spcBef>
                <a:spcPct val="0"/>
              </a:spcBef>
              <a:spcAft>
                <a:spcPct val="0"/>
              </a:spcAft>
            </a:pPr>
            <a:r>
              <a:rPr lang="hy-AM" sz="2000" dirty="0" smtClean="0">
                <a:latin typeface="Sylfaen" panose="010A0502050306030303" pitchFamily="18" charset="0"/>
              </a:rPr>
              <a:t>Դոֆամինի կապման հաստատունների արժեքները երկու իոնական ուժի պայմաններում</a:t>
            </a:r>
            <a:endParaRPr kumimoji="0" lang="en-US" altLang="en-US" sz="2000" b="0" i="0" u="none" strike="noStrike" cap="none" normalizeH="0" baseline="0" dirty="0" smtClean="0">
              <a:ln>
                <a:noFill/>
              </a:ln>
              <a:solidFill>
                <a:schemeClr val="tx1"/>
              </a:solidFill>
              <a:effectLst/>
              <a:latin typeface="Sylfaen" panose="010A0502050306030303" pitchFamily="18" charset="0"/>
            </a:endParaRPr>
          </a:p>
        </p:txBody>
      </p:sp>
    </p:spTree>
    <p:extLst>
      <p:ext uri="{BB962C8B-B14F-4D97-AF65-F5344CB8AC3E}">
        <p14:creationId xmlns:p14="http://schemas.microsoft.com/office/powerpoint/2010/main" val="16973231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p:cNvGrpSpPr>
          <p:nvPr/>
        </p:nvGrpSpPr>
        <p:grpSpPr>
          <a:xfrm>
            <a:off x="1950721" y="663803"/>
            <a:ext cx="7328852" cy="3642360"/>
            <a:chOff x="0" y="0"/>
            <a:chExt cx="5757875" cy="1959753"/>
          </a:xfrm>
        </p:grpSpPr>
        <p:grpSp>
          <p:nvGrpSpPr>
            <p:cNvPr id="8" name="Group 7"/>
            <p:cNvGrpSpPr/>
            <p:nvPr/>
          </p:nvGrpSpPr>
          <p:grpSpPr>
            <a:xfrm>
              <a:off x="0" y="0"/>
              <a:ext cx="5757875" cy="1959753"/>
              <a:chOff x="0" y="0"/>
              <a:chExt cx="5757875" cy="1959753"/>
            </a:xfrm>
          </p:grpSpPr>
          <p:grpSp>
            <p:nvGrpSpPr>
              <p:cNvPr id="10" name="Group 9"/>
              <p:cNvGrpSpPr/>
              <p:nvPr/>
            </p:nvGrpSpPr>
            <p:grpSpPr>
              <a:xfrm>
                <a:off x="0" y="0"/>
                <a:ext cx="5757875" cy="1959753"/>
                <a:chOff x="0" y="0"/>
                <a:chExt cx="5757875" cy="1959753"/>
              </a:xfrm>
            </p:grpSpPr>
            <p:grpSp>
              <p:nvGrpSpPr>
                <p:cNvPr id="12" name="Group 11"/>
                <p:cNvGrpSpPr/>
                <p:nvPr/>
              </p:nvGrpSpPr>
              <p:grpSpPr>
                <a:xfrm>
                  <a:off x="0" y="0"/>
                  <a:ext cx="5757875" cy="1959753"/>
                  <a:chOff x="0" y="0"/>
                  <a:chExt cx="5757875" cy="1959753"/>
                </a:xfrm>
              </p:grpSpPr>
              <p:grpSp>
                <p:nvGrpSpPr>
                  <p:cNvPr id="14" name="Group 13"/>
                  <p:cNvGrpSpPr/>
                  <p:nvPr/>
                </p:nvGrpSpPr>
                <p:grpSpPr>
                  <a:xfrm>
                    <a:off x="0" y="0"/>
                    <a:ext cx="5757875" cy="1706245"/>
                    <a:chOff x="0" y="0"/>
                    <a:chExt cx="5757875" cy="1706245"/>
                  </a:xfrm>
                </p:grpSpPr>
                <p:grpSp>
                  <p:nvGrpSpPr>
                    <p:cNvPr id="16" name="Group 15"/>
                    <p:cNvGrpSpPr/>
                    <p:nvPr/>
                  </p:nvGrpSpPr>
                  <p:grpSpPr>
                    <a:xfrm>
                      <a:off x="0" y="0"/>
                      <a:ext cx="5757875" cy="1706245"/>
                      <a:chOff x="0" y="0"/>
                      <a:chExt cx="5757875" cy="1706245"/>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6230" y="0"/>
                        <a:ext cx="5541645" cy="1706245"/>
                      </a:xfrm>
                      <a:prstGeom prst="rect">
                        <a:avLst/>
                      </a:prstGeom>
                      <a:noFill/>
                      <a:ln>
                        <a:noFill/>
                      </a:ln>
                    </p:spPr>
                  </p:pic>
                  <p:sp>
                    <p:nvSpPr>
                      <p:cNvPr id="19" name="Text Box 2"/>
                      <p:cNvSpPr txBox="1">
                        <a:spLocks noChangeArrowheads="1"/>
                      </p:cNvSpPr>
                      <p:nvPr/>
                    </p:nvSpPr>
                    <p:spPr bwMode="auto">
                      <a:xfrm rot="16200000">
                        <a:off x="-312532" y="592373"/>
                        <a:ext cx="875829" cy="25076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А, arb. un.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17" name="Text Box 2"/>
                    <p:cNvSpPr txBox="1">
                      <a:spLocks noChangeArrowheads="1"/>
                    </p:cNvSpPr>
                    <p:nvPr/>
                  </p:nvSpPr>
                  <p:spPr bwMode="auto">
                    <a:xfrm rot="16200000">
                      <a:off x="2516587" y="687788"/>
                      <a:ext cx="875829" cy="25076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А, arb. un.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15" name="Text Box 2"/>
                  <p:cNvSpPr txBox="1">
                    <a:spLocks noChangeArrowheads="1"/>
                  </p:cNvSpPr>
                  <p:nvPr/>
                </p:nvSpPr>
                <p:spPr bwMode="auto">
                  <a:xfrm>
                    <a:off x="1486894" y="1685676"/>
                    <a:ext cx="609870" cy="274077"/>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 nm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13" name="Text Box 2"/>
                <p:cNvSpPr txBox="1">
                  <a:spLocks noChangeArrowheads="1"/>
                </p:cNvSpPr>
                <p:nvPr/>
              </p:nvSpPr>
              <p:spPr bwMode="auto">
                <a:xfrm>
                  <a:off x="4325509" y="1653871"/>
                  <a:ext cx="609870" cy="274077"/>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 nm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11" name="Text Box 2"/>
              <p:cNvSpPr txBox="1">
                <a:spLocks noChangeArrowheads="1"/>
              </p:cNvSpPr>
              <p:nvPr/>
            </p:nvSpPr>
            <p:spPr bwMode="auto">
              <a:xfrm>
                <a:off x="2353586" y="47708"/>
                <a:ext cx="302150" cy="27368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spcAft>
                    <a:spcPts val="0"/>
                  </a:spcAft>
                </a:pP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а</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9" name="Text Box 2"/>
            <p:cNvSpPr txBox="1">
              <a:spLocks noChangeArrowheads="1"/>
            </p:cNvSpPr>
            <p:nvPr/>
          </p:nvSpPr>
          <p:spPr bwMode="auto">
            <a:xfrm>
              <a:off x="5128591" y="55659"/>
              <a:ext cx="270345" cy="27368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spcAft>
                  <a:spcPts val="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20" name="Rectangle 19"/>
          <p:cNvSpPr/>
          <p:nvPr/>
        </p:nvSpPr>
        <p:spPr>
          <a:xfrm>
            <a:off x="2090752" y="4083793"/>
            <a:ext cx="8455327" cy="1338828"/>
          </a:xfrm>
          <a:prstGeom prst="rect">
            <a:avLst/>
          </a:prstGeom>
        </p:spPr>
        <p:txBody>
          <a:bodyPr wrap="square">
            <a:spAutoFit/>
          </a:bodyPr>
          <a:lstStyle/>
          <a:p>
            <a:pPr algn="just">
              <a:lnSpc>
                <a:spcPct val="150000"/>
              </a:lnSpc>
              <a:spcAft>
                <a:spcPts val="0"/>
              </a:spcAft>
            </a:pPr>
            <a:r>
              <a:rPr lang="hy-AM" dirty="0" smtClean="0">
                <a:latin typeface="Sylfaen" panose="010A0502050306030303" pitchFamily="18" charset="0"/>
                <a:ea typeface="Times New Roman" panose="02020603050405020304" pitchFamily="18" charset="0"/>
                <a:cs typeface="Sylfaen" panose="010A0502050306030303" pitchFamily="18" charset="0"/>
              </a:rPr>
              <a:t> </a:t>
            </a:r>
            <a:r>
              <a:rPr lang="hy-AM" dirty="0">
                <a:latin typeface="Sylfaen" panose="010A0502050306030303" pitchFamily="18" charset="0"/>
                <a:ea typeface="Times New Roman" panose="02020603050405020304" pitchFamily="18" charset="0"/>
                <a:cs typeface="Sylfaen" panose="010A0502050306030303" pitchFamily="18" charset="0"/>
              </a:rPr>
              <a:t>ԴՆԹ-ի (կոր 1) և H33258-ի հետ կոմպլեքսների (կորեր 2–16) (a), ինչպես նաև դոֆամինի հետ կոմպլեքսների (կոր 1) և դոֆամին-H33258-ի հետ կոմպլեքսների (կորեր 2–16) (b) կլանման սպեկտրները։</a:t>
            </a:r>
            <a:endParaRPr lang="en-US"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02358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13280" y="640080"/>
            <a:ext cx="5654357" cy="3696335"/>
            <a:chOff x="75208" y="0"/>
            <a:chExt cx="3121217" cy="1733352"/>
          </a:xfrm>
        </p:grpSpPr>
        <p:grpSp>
          <p:nvGrpSpPr>
            <p:cNvPr id="3" name="Group 2"/>
            <p:cNvGrpSpPr/>
            <p:nvPr/>
          </p:nvGrpSpPr>
          <p:grpSpPr>
            <a:xfrm>
              <a:off x="75208" y="0"/>
              <a:ext cx="3049212" cy="1629410"/>
              <a:chOff x="75208" y="0"/>
              <a:chExt cx="3049212" cy="162941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485" y="0"/>
                <a:ext cx="2781935" cy="1629410"/>
              </a:xfrm>
              <a:prstGeom prst="rect">
                <a:avLst/>
              </a:prstGeom>
              <a:noFill/>
              <a:ln>
                <a:noFill/>
              </a:ln>
            </p:spPr>
          </p:pic>
          <p:sp>
            <p:nvSpPr>
              <p:cNvPr id="6" name="Text Box 2"/>
              <p:cNvSpPr txBox="1">
                <a:spLocks noChangeArrowheads="1"/>
              </p:cNvSpPr>
              <p:nvPr/>
            </p:nvSpPr>
            <p:spPr bwMode="auto">
              <a:xfrm rot="16200000">
                <a:off x="-317617" y="604331"/>
                <a:ext cx="1072234" cy="28658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r/Cf, </a:t>
                </a:r>
                <a:r>
                  <a:rPr lang="en-US" sz="120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1200">
                    <a:effectLst/>
                    <a:latin typeface="Times New Roman" panose="02020603050405020304" pitchFamily="18" charset="0"/>
                    <a:ea typeface="Calibri" panose="020F0502020204030204" pitchFamily="34" charset="0"/>
                    <a:cs typeface="Times New Roman" panose="02020603050405020304" pitchFamily="18" charset="0"/>
                  </a:rPr>
                  <a:t>10</a:t>
                </a:r>
                <a:r>
                  <a:rPr lang="en-US" sz="1200" baseline="30000">
                    <a:effectLst/>
                    <a:latin typeface="Times New Roman" panose="02020603050405020304" pitchFamily="18" charset="0"/>
                    <a:ea typeface="Calibri" panose="020F0502020204030204" pitchFamily="34" charset="0"/>
                    <a:cs typeface="Times New Roman" panose="02020603050405020304" pitchFamily="18" charset="0"/>
                  </a:rPr>
                  <a:t>-5</a:t>
                </a:r>
                <a:r>
                  <a:rPr lang="en-US" sz="1200">
                    <a:effectLst/>
                    <a:latin typeface="Times New Roman" panose="02020603050405020304" pitchFamily="18" charset="0"/>
                    <a:ea typeface="Calibri" panose="020F0502020204030204" pitchFamily="34" charset="0"/>
                    <a:cs typeface="Times New Roman" panose="02020603050405020304" pitchFamily="18" charset="0"/>
                  </a:rPr>
                  <a:t> M</a:t>
                </a:r>
                <a:r>
                  <a:rPr lang="en-US" sz="1200" baseline="30000">
                    <a:effectLst/>
                    <a:latin typeface="Times New Roman" panose="02020603050405020304" pitchFamily="18" charset="0"/>
                    <a:ea typeface="Calibri" panose="020F0502020204030204" pitchFamily="34"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4" name="Text Box 2"/>
            <p:cNvSpPr txBox="1">
              <a:spLocks noChangeArrowheads="1"/>
            </p:cNvSpPr>
            <p:nvPr/>
          </p:nvSpPr>
          <p:spPr bwMode="auto">
            <a:xfrm>
              <a:off x="2926080" y="1399430"/>
              <a:ext cx="270345" cy="33392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7" name="TextBox 6"/>
          <p:cNvSpPr txBox="1"/>
          <p:nvPr/>
        </p:nvSpPr>
        <p:spPr>
          <a:xfrm>
            <a:off x="1785769" y="4792493"/>
            <a:ext cx="8670664" cy="707886"/>
          </a:xfrm>
          <a:prstGeom prst="rect">
            <a:avLst/>
          </a:prstGeom>
          <a:noFill/>
        </p:spPr>
        <p:txBody>
          <a:bodyPr wrap="square" rtlCol="0">
            <a:spAutoFit/>
          </a:bodyPr>
          <a:lstStyle/>
          <a:p>
            <a:r>
              <a:rPr lang="hy-AM" sz="2000" dirty="0">
                <a:latin typeface="Sylfaen" panose="010A0502050306030303" pitchFamily="18" charset="0"/>
              </a:rPr>
              <a:t>Դոֆամինի կապման կորերը ԴՆԹ-ի հետ Սքեթչարդի </a:t>
            </a:r>
            <a:r>
              <a:rPr lang="hy-AM" sz="2000" dirty="0" smtClean="0">
                <a:latin typeface="Sylfaen" panose="010A0502050306030303" pitchFamily="18" charset="0"/>
              </a:rPr>
              <a:t>կոորդինատներով՝ </a:t>
            </a:r>
            <a:r>
              <a:rPr lang="en-US" sz="2000" dirty="0" smtClean="0">
                <a:latin typeface="Sylfaen" panose="010A0502050306030303" pitchFamily="18" charset="0"/>
              </a:rPr>
              <a:t>(1) </a:t>
            </a:r>
            <a:r>
              <a:rPr lang="hy-AM" sz="2000" dirty="0" smtClean="0">
                <a:latin typeface="Sylfaen" panose="010A0502050306030303" pitchFamily="18" charset="0"/>
              </a:rPr>
              <a:t>դոֆամինի բացակայությամբ և</a:t>
            </a:r>
            <a:r>
              <a:rPr lang="en-US" sz="2000" dirty="0" smtClean="0">
                <a:latin typeface="Sylfaen" panose="010A0502050306030303" pitchFamily="18" charset="0"/>
              </a:rPr>
              <a:t> </a:t>
            </a:r>
            <a:r>
              <a:rPr lang="hy-AM" sz="2000" dirty="0" smtClean="0">
                <a:latin typeface="Sylfaen" panose="010A0502050306030303" pitchFamily="18" charset="0"/>
              </a:rPr>
              <a:t>առկայությամբ</a:t>
            </a:r>
            <a:endParaRPr lang="en-US" sz="2000" dirty="0">
              <a:latin typeface="Sylfaen" panose="010A0502050306030303" pitchFamily="18" charset="0"/>
            </a:endParaRPr>
          </a:p>
        </p:txBody>
      </p:sp>
    </p:spTree>
    <p:extLst>
      <p:ext uri="{BB962C8B-B14F-4D97-AF65-F5344CB8AC3E}">
        <p14:creationId xmlns:p14="http://schemas.microsoft.com/office/powerpoint/2010/main" val="19773047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448560" y="386080"/>
            <a:ext cx="5080000" cy="6329681"/>
            <a:chOff x="0" y="0"/>
            <a:chExt cx="4213860" cy="7020561"/>
          </a:xfrm>
        </p:grpSpPr>
        <p:grpSp>
          <p:nvGrpSpPr>
            <p:cNvPr id="3" name="Group 2"/>
            <p:cNvGrpSpPr/>
            <p:nvPr/>
          </p:nvGrpSpPr>
          <p:grpSpPr>
            <a:xfrm>
              <a:off x="0" y="0"/>
              <a:ext cx="4213860" cy="7020561"/>
              <a:chOff x="0" y="0"/>
              <a:chExt cx="4213860" cy="7020561"/>
            </a:xfrm>
          </p:grpSpPr>
          <p:grpSp>
            <p:nvGrpSpPr>
              <p:cNvPr id="10" name="Group 9"/>
              <p:cNvGrpSpPr/>
              <p:nvPr/>
            </p:nvGrpSpPr>
            <p:grpSpPr>
              <a:xfrm>
                <a:off x="0" y="0"/>
                <a:ext cx="4213860" cy="7020561"/>
                <a:chOff x="0" y="0"/>
                <a:chExt cx="4213860" cy="7020561"/>
              </a:xfrm>
            </p:grpSpPr>
            <p:grpSp>
              <p:nvGrpSpPr>
                <p:cNvPr id="17" name="Group 16"/>
                <p:cNvGrpSpPr/>
                <p:nvPr/>
              </p:nvGrpSpPr>
              <p:grpSpPr>
                <a:xfrm>
                  <a:off x="0" y="0"/>
                  <a:ext cx="4213860" cy="7020561"/>
                  <a:chOff x="0" y="0"/>
                  <a:chExt cx="5543550" cy="7950835"/>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707" y="0"/>
                    <a:ext cx="5494020" cy="2597150"/>
                  </a:xfrm>
                  <a:prstGeom prst="rect">
                    <a:avLst/>
                  </a:prstGeom>
                  <a:noFill/>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07" y="2639833"/>
                    <a:ext cx="5494020" cy="2541270"/>
                  </a:xfrm>
                  <a:prstGeom prst="rect">
                    <a:avLst/>
                  </a:prstGeom>
                  <a:noFill/>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120640"/>
                    <a:ext cx="5543550" cy="2830195"/>
                  </a:xfrm>
                  <a:prstGeom prst="rect">
                    <a:avLst/>
                  </a:prstGeom>
                  <a:noFill/>
                </p:spPr>
              </p:pic>
            </p:grpSp>
            <p:cxnSp>
              <p:nvCxnSpPr>
                <p:cNvPr id="18" name="Straight Arrow Connector 17"/>
                <p:cNvCxnSpPr/>
                <p:nvPr/>
              </p:nvCxnSpPr>
              <p:spPr>
                <a:xfrm flipV="1">
                  <a:off x="2886323" y="516834"/>
                  <a:ext cx="0" cy="4055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045350" y="2719346"/>
                  <a:ext cx="0" cy="4055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093057" y="5104737"/>
                  <a:ext cx="0" cy="4055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p:nvCxnSpPr>
            <p:spPr>
              <a:xfrm flipV="1">
                <a:off x="2250219" y="349857"/>
                <a:ext cx="198783" cy="103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250219" y="1447137"/>
                <a:ext cx="795131" cy="2857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987826" y="2719346"/>
                <a:ext cx="198783" cy="103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361537" y="3737113"/>
                <a:ext cx="747313" cy="2539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186609" y="4913906"/>
                <a:ext cx="198783" cy="103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449002" y="6154309"/>
                <a:ext cx="811033" cy="2698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Text Box 348683913"/>
            <p:cNvSpPr txBox="1"/>
            <p:nvPr/>
          </p:nvSpPr>
          <p:spPr>
            <a:xfrm>
              <a:off x="2449002" y="143123"/>
              <a:ext cx="381662" cy="310101"/>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Box 348683914"/>
            <p:cNvSpPr txBox="1"/>
            <p:nvPr/>
          </p:nvSpPr>
          <p:spPr>
            <a:xfrm>
              <a:off x="3045350" y="1272208"/>
              <a:ext cx="381662" cy="310101"/>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Box 348683915"/>
            <p:cNvSpPr txBox="1"/>
            <p:nvPr/>
          </p:nvSpPr>
          <p:spPr>
            <a:xfrm>
              <a:off x="2250219" y="2512612"/>
              <a:ext cx="381662" cy="310101"/>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348683916"/>
            <p:cNvSpPr txBox="1"/>
            <p:nvPr/>
          </p:nvSpPr>
          <p:spPr>
            <a:xfrm>
              <a:off x="3077155" y="3570135"/>
              <a:ext cx="381662" cy="310101"/>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348683917"/>
            <p:cNvSpPr txBox="1"/>
            <p:nvPr/>
          </p:nvSpPr>
          <p:spPr>
            <a:xfrm>
              <a:off x="2385391" y="4738977"/>
              <a:ext cx="381662" cy="310101"/>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Box 348683918"/>
            <p:cNvSpPr txBox="1"/>
            <p:nvPr/>
          </p:nvSpPr>
          <p:spPr>
            <a:xfrm>
              <a:off x="3260035" y="5979381"/>
              <a:ext cx="381662" cy="310101"/>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4" name="TextBox 23"/>
          <p:cNvSpPr txBox="1"/>
          <p:nvPr/>
        </p:nvSpPr>
        <p:spPr>
          <a:xfrm>
            <a:off x="8389598" y="3475296"/>
            <a:ext cx="2803223" cy="707886"/>
          </a:xfrm>
          <a:prstGeom prst="rect">
            <a:avLst/>
          </a:prstGeom>
          <a:solidFill>
            <a:schemeClr val="bg1">
              <a:lumMod val="95000"/>
            </a:schemeClr>
          </a:solidFill>
        </p:spPr>
        <p:txBody>
          <a:bodyPr wrap="square">
            <a:spAutoFit/>
          </a:bodyPr>
          <a:lstStyle/>
          <a:p>
            <a:pPr algn="ctr"/>
            <a:r>
              <a:rPr sz="2000" dirty="0" smtClean="0">
                <a:latin typeface="Sylfaen" panose="010A0502050306030303" pitchFamily="18" charset="0"/>
              </a:rPr>
              <a:t>AO–ԴՆԹ </a:t>
            </a:r>
            <a:r>
              <a:rPr sz="2000" dirty="0" err="1">
                <a:latin typeface="Sylfaen" panose="010A0502050306030303" pitchFamily="18" charset="0"/>
              </a:rPr>
              <a:t>համակարգի</a:t>
            </a:r>
            <a:r>
              <a:rPr sz="2000" dirty="0">
                <a:latin typeface="Sylfaen" panose="010A0502050306030303" pitchFamily="18" charset="0"/>
              </a:rPr>
              <a:t> </a:t>
            </a:r>
            <a:r>
              <a:rPr sz="2000" dirty="0" err="1">
                <a:latin typeface="Sylfaen" panose="010A0502050306030303" pitchFamily="18" charset="0"/>
              </a:rPr>
              <a:t>կլանման</a:t>
            </a:r>
            <a:r>
              <a:rPr sz="2000" dirty="0">
                <a:latin typeface="Sylfaen" panose="010A0502050306030303" pitchFamily="18" charset="0"/>
              </a:rPr>
              <a:t> </a:t>
            </a:r>
            <a:r>
              <a:rPr sz="2000" dirty="0" err="1">
                <a:latin typeface="Sylfaen" panose="010A0502050306030303" pitchFamily="18" charset="0"/>
              </a:rPr>
              <a:t>սպեկտրերը</a:t>
            </a:r>
            <a:endParaRPr sz="2000" dirty="0">
              <a:latin typeface="Sylfaen" panose="010A0502050306030303" pitchFamily="18" charset="0"/>
            </a:endParaRPr>
          </a:p>
        </p:txBody>
      </p:sp>
    </p:spTree>
    <p:extLst>
      <p:ext uri="{BB962C8B-B14F-4D97-AF65-F5344CB8AC3E}">
        <p14:creationId xmlns:p14="http://schemas.microsoft.com/office/powerpoint/2010/main" val="38960868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662997" y="1016000"/>
            <a:ext cx="4866005" cy="4826001"/>
            <a:chOff x="0" y="0"/>
            <a:chExt cx="4866005" cy="4826001"/>
          </a:xfrm>
        </p:grpSpPr>
        <p:grpSp>
          <p:nvGrpSpPr>
            <p:cNvPr id="3" name="Group 2"/>
            <p:cNvGrpSpPr/>
            <p:nvPr/>
          </p:nvGrpSpPr>
          <p:grpSpPr>
            <a:xfrm>
              <a:off x="0" y="0"/>
              <a:ext cx="4866005" cy="4826001"/>
              <a:chOff x="0" y="0"/>
              <a:chExt cx="4866005" cy="4826001"/>
            </a:xfrm>
          </p:grpSpPr>
          <p:grpSp>
            <p:nvGrpSpPr>
              <p:cNvPr id="6" name="Group 5"/>
              <p:cNvGrpSpPr/>
              <p:nvPr/>
            </p:nvGrpSpPr>
            <p:grpSpPr>
              <a:xfrm>
                <a:off x="0" y="0"/>
                <a:ext cx="4866005" cy="4826001"/>
                <a:chOff x="0" y="0"/>
                <a:chExt cx="5367020" cy="5200981"/>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67020" cy="2504440"/>
                </a:xfrm>
                <a:prstGeom prst="rect">
                  <a:avLst/>
                </a:prstGeom>
                <a:noFill/>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568271"/>
                  <a:ext cx="5367020" cy="2632710"/>
                </a:xfrm>
                <a:prstGeom prst="rect">
                  <a:avLst/>
                </a:prstGeom>
                <a:noFill/>
              </p:spPr>
            </p:pic>
          </p:grpSp>
          <p:sp>
            <p:nvSpPr>
              <p:cNvPr id="7" name="Text Box 5721448"/>
              <p:cNvSpPr txBox="1"/>
              <p:nvPr/>
            </p:nvSpPr>
            <p:spPr>
              <a:xfrm>
                <a:off x="2639833" y="103367"/>
                <a:ext cx="262890" cy="25590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Straight Connector 7"/>
              <p:cNvCxnSpPr/>
              <p:nvPr/>
            </p:nvCxnSpPr>
            <p:spPr>
              <a:xfrm flipV="1">
                <a:off x="2496710" y="286247"/>
                <a:ext cx="198782" cy="874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355451" y="787179"/>
                <a:ext cx="198782" cy="874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Box 5721451"/>
              <p:cNvSpPr txBox="1"/>
              <p:nvPr/>
            </p:nvSpPr>
            <p:spPr>
              <a:xfrm>
                <a:off x="3593990" y="620202"/>
                <a:ext cx="381662" cy="25590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5721452"/>
              <p:cNvSpPr txBox="1"/>
              <p:nvPr/>
            </p:nvSpPr>
            <p:spPr>
              <a:xfrm>
                <a:off x="2615979" y="2520564"/>
                <a:ext cx="262890" cy="25590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5721453"/>
              <p:cNvSpPr txBox="1"/>
              <p:nvPr/>
            </p:nvSpPr>
            <p:spPr>
              <a:xfrm>
                <a:off x="3506525" y="3101009"/>
                <a:ext cx="421392" cy="25590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 name="Straight Connector 12"/>
              <p:cNvCxnSpPr/>
              <p:nvPr/>
            </p:nvCxnSpPr>
            <p:spPr>
              <a:xfrm flipV="1">
                <a:off x="2441051" y="2687541"/>
                <a:ext cx="198782" cy="874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307743" y="3267986"/>
                <a:ext cx="198782" cy="874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 name="Straight Arrow Connector 3"/>
            <p:cNvCxnSpPr/>
            <p:nvPr/>
          </p:nvCxnSpPr>
          <p:spPr>
            <a:xfrm>
              <a:off x="4209691" y="284671"/>
              <a:ext cx="8626" cy="3339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4201064" y="3019245"/>
              <a:ext cx="8626" cy="3339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Rectangle 16"/>
          <p:cNvSpPr/>
          <p:nvPr/>
        </p:nvSpPr>
        <p:spPr>
          <a:xfrm>
            <a:off x="2811332" y="5897270"/>
            <a:ext cx="6096000" cy="646331"/>
          </a:xfrm>
          <a:prstGeom prst="rect">
            <a:avLst/>
          </a:prstGeom>
        </p:spPr>
        <p:txBody>
          <a:bodyPr>
            <a:spAutoFit/>
          </a:bodyPr>
          <a:lstStyle/>
          <a:p>
            <a:pPr algn="ctr"/>
            <a:r>
              <a:rPr lang="en-US" dirty="0" smtClean="0">
                <a:latin typeface="Sylfaen" panose="010A0502050306030303" pitchFamily="18" charset="0"/>
              </a:rPr>
              <a:t>EtBr–</a:t>
            </a:r>
            <a:r>
              <a:rPr lang="hy-AM" dirty="0">
                <a:latin typeface="Sylfaen" panose="010A0502050306030303" pitchFamily="18" charset="0"/>
              </a:rPr>
              <a:t>ԴՆԹ համակարգի կլանաման </a:t>
            </a:r>
            <a:r>
              <a:rPr lang="hy-AM" dirty="0" smtClean="0">
                <a:latin typeface="Sylfaen" panose="010A0502050306030303" pitchFamily="18" charset="0"/>
              </a:rPr>
              <a:t>սպեկտրերը՝ դոֆամինի բացակայությամբ </a:t>
            </a:r>
            <a:r>
              <a:rPr lang="ru-RU" dirty="0" smtClean="0">
                <a:latin typeface="Sylfaen" panose="010A0502050306030303" pitchFamily="18" charset="0"/>
              </a:rPr>
              <a:t>(а)</a:t>
            </a:r>
            <a:r>
              <a:rPr lang="en-US" dirty="0" smtClean="0">
                <a:latin typeface="Sylfaen" panose="010A0502050306030303" pitchFamily="18" charset="0"/>
              </a:rPr>
              <a:t> </a:t>
            </a:r>
            <a:r>
              <a:rPr lang="hy-AM" dirty="0" smtClean="0">
                <a:latin typeface="Sylfaen" panose="010A0502050306030303" pitchFamily="18" charset="0"/>
              </a:rPr>
              <a:t>առկայությամբ </a:t>
            </a:r>
            <a:r>
              <a:rPr lang="ru-RU" dirty="0" smtClean="0">
                <a:latin typeface="Sylfaen" panose="010A0502050306030303" pitchFamily="18" charset="0"/>
              </a:rPr>
              <a:t>(</a:t>
            </a:r>
            <a:r>
              <a:rPr lang="en-US" dirty="0" smtClean="0">
                <a:latin typeface="Sylfaen" panose="010A0502050306030303" pitchFamily="18" charset="0"/>
              </a:rPr>
              <a:t>b</a:t>
            </a:r>
            <a:r>
              <a:rPr lang="ru-RU" dirty="0" smtClean="0">
                <a:latin typeface="Sylfaen" panose="010A0502050306030303" pitchFamily="18" charset="0"/>
              </a:rPr>
              <a:t>)</a:t>
            </a:r>
            <a:endParaRPr lang="hy-AM" dirty="0">
              <a:latin typeface="Sylfaen" panose="010A0502050306030303" pitchFamily="18" charset="0"/>
            </a:endParaRPr>
          </a:p>
        </p:txBody>
      </p:sp>
    </p:spTree>
    <p:extLst>
      <p:ext uri="{BB962C8B-B14F-4D97-AF65-F5344CB8AC3E}">
        <p14:creationId xmlns:p14="http://schemas.microsoft.com/office/powerpoint/2010/main" val="16329932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ight Arrow 17"/>
          <p:cNvSpPr/>
          <p:nvPr/>
        </p:nvSpPr>
        <p:spPr>
          <a:xfrm>
            <a:off x="3637404" y="3124307"/>
            <a:ext cx="365760" cy="180253"/>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6574605" y="3172527"/>
            <a:ext cx="365760" cy="180253"/>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9813233" y="3087331"/>
            <a:ext cx="365760" cy="180253"/>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5406765" y="5120856"/>
            <a:ext cx="365760" cy="180253"/>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100319" y="556952"/>
            <a:ext cx="5078673" cy="984885"/>
          </a:xfrm>
          <a:prstGeom prst="rect">
            <a:avLst/>
          </a:prstGeom>
          <a:noFill/>
        </p:spPr>
        <p:txBody>
          <a:bodyPr wrap="square" rtlCol="0">
            <a:spAutoFit/>
          </a:bodyPr>
          <a:lstStyle/>
          <a:p>
            <a:pPr algn="ctr"/>
            <a:r>
              <a:rPr lang="ru-RU" sz="2000" b="1" dirty="0">
                <a:latin typeface="Sylfaen" panose="010A0502050306030303" pitchFamily="18" charset="0"/>
              </a:rPr>
              <a:t>L-</a:t>
            </a:r>
            <a:r>
              <a:rPr lang="en-US" sz="2000" b="1" dirty="0">
                <a:latin typeface="Sylfaen" panose="010A0502050306030303" pitchFamily="18" charset="0"/>
              </a:rPr>
              <a:t>Tyrosine</a:t>
            </a:r>
            <a:r>
              <a:rPr lang="ru-RU" sz="2000" b="1" dirty="0">
                <a:latin typeface="Sylfaen" panose="010A0502050306030303" pitchFamily="18" charset="0"/>
              </a:rPr>
              <a:t> → L-</a:t>
            </a:r>
            <a:r>
              <a:rPr lang="en-US" sz="2000" b="1" dirty="0" err="1">
                <a:latin typeface="Sylfaen" panose="010A0502050306030303" pitchFamily="18" charset="0"/>
              </a:rPr>
              <a:t>Dopa</a:t>
            </a:r>
            <a:r>
              <a:rPr lang="ru-RU" sz="2000" b="1" dirty="0">
                <a:latin typeface="Sylfaen" panose="010A0502050306030303" pitchFamily="18" charset="0"/>
              </a:rPr>
              <a:t> → </a:t>
            </a:r>
            <a:r>
              <a:rPr lang="en-US" sz="2000" b="1" dirty="0" err="1">
                <a:latin typeface="Sylfaen" panose="010A0502050306030303" pitchFamily="18" charset="0"/>
              </a:rPr>
              <a:t>Dopamin</a:t>
            </a:r>
            <a:r>
              <a:rPr lang="ru-RU" sz="2000" b="1" dirty="0">
                <a:latin typeface="Sylfaen" panose="010A0502050306030303" pitchFamily="18" charset="0"/>
              </a:rPr>
              <a:t> → </a:t>
            </a:r>
            <a:r>
              <a:rPr lang="en-US" sz="2000" b="1" dirty="0">
                <a:latin typeface="Sylfaen" panose="010A0502050306030303" pitchFamily="18" charset="0"/>
              </a:rPr>
              <a:t>Norepinephrine</a:t>
            </a:r>
            <a:r>
              <a:rPr lang="ru-RU" sz="2000" b="1" dirty="0">
                <a:latin typeface="Sylfaen" panose="010A0502050306030303" pitchFamily="18" charset="0"/>
              </a:rPr>
              <a:t> → </a:t>
            </a:r>
            <a:r>
              <a:rPr lang="en-US" sz="2000" b="1" dirty="0">
                <a:latin typeface="Sylfaen" panose="010A0502050306030303" pitchFamily="18" charset="0"/>
              </a:rPr>
              <a:t>Epinephrine</a:t>
            </a:r>
          </a:p>
          <a:p>
            <a:endParaRPr lang="en-US" dirty="0"/>
          </a:p>
        </p:txBody>
      </p:sp>
      <p:pic>
        <p:nvPicPr>
          <p:cNvPr id="7" name="Picture 6"/>
          <p:cNvPicPr>
            <a:picLocks noChangeAspect="1"/>
          </p:cNvPicPr>
          <p:nvPr/>
        </p:nvPicPr>
        <p:blipFill>
          <a:blip r:embed="rId3"/>
          <a:stretch>
            <a:fillRect/>
          </a:stretch>
        </p:blipFill>
        <p:spPr>
          <a:xfrm>
            <a:off x="959173" y="2611474"/>
            <a:ext cx="2409421" cy="1820219"/>
          </a:xfrm>
          <a:prstGeom prst="rect">
            <a:avLst/>
          </a:prstGeom>
        </p:spPr>
      </p:pic>
      <p:pic>
        <p:nvPicPr>
          <p:cNvPr id="8" name="Picture 7"/>
          <p:cNvPicPr>
            <a:picLocks noChangeAspect="1"/>
          </p:cNvPicPr>
          <p:nvPr/>
        </p:nvPicPr>
        <p:blipFill>
          <a:blip r:embed="rId4"/>
          <a:stretch>
            <a:fillRect/>
          </a:stretch>
        </p:blipFill>
        <p:spPr>
          <a:xfrm>
            <a:off x="4382255" y="2858323"/>
            <a:ext cx="1940063" cy="1508938"/>
          </a:xfrm>
          <a:prstGeom prst="rect">
            <a:avLst/>
          </a:prstGeom>
        </p:spPr>
      </p:pic>
      <p:pic>
        <p:nvPicPr>
          <p:cNvPr id="9" name="Picture 8"/>
          <p:cNvPicPr>
            <a:picLocks noChangeAspect="1"/>
          </p:cNvPicPr>
          <p:nvPr/>
        </p:nvPicPr>
        <p:blipFill>
          <a:blip r:embed="rId5"/>
          <a:stretch>
            <a:fillRect/>
          </a:stretch>
        </p:blipFill>
        <p:spPr>
          <a:xfrm>
            <a:off x="7335980" y="2683620"/>
            <a:ext cx="2081637" cy="1635572"/>
          </a:xfrm>
          <a:prstGeom prst="rect">
            <a:avLst/>
          </a:prstGeom>
        </p:spPr>
      </p:pic>
      <p:pic>
        <p:nvPicPr>
          <p:cNvPr id="10" name="Picture 9"/>
          <p:cNvPicPr>
            <a:picLocks noChangeAspect="1"/>
          </p:cNvPicPr>
          <p:nvPr/>
        </p:nvPicPr>
        <p:blipFill>
          <a:blip r:embed="rId6"/>
          <a:stretch>
            <a:fillRect/>
          </a:stretch>
        </p:blipFill>
        <p:spPr>
          <a:xfrm>
            <a:off x="2954216" y="4535513"/>
            <a:ext cx="2299226" cy="1715438"/>
          </a:xfrm>
          <a:prstGeom prst="rect">
            <a:avLst/>
          </a:prstGeom>
        </p:spPr>
      </p:pic>
      <p:pic>
        <p:nvPicPr>
          <p:cNvPr id="11" name="Picture 10"/>
          <p:cNvPicPr>
            <a:picLocks noChangeAspect="1"/>
          </p:cNvPicPr>
          <p:nvPr/>
        </p:nvPicPr>
        <p:blipFill>
          <a:blip r:embed="rId7"/>
          <a:stretch>
            <a:fillRect/>
          </a:stretch>
        </p:blipFill>
        <p:spPr>
          <a:xfrm>
            <a:off x="6657828" y="4534610"/>
            <a:ext cx="2736265" cy="1803210"/>
          </a:xfrm>
          <a:prstGeom prst="rect">
            <a:avLst/>
          </a:prstGeom>
        </p:spPr>
      </p:pic>
      <p:sp>
        <p:nvSpPr>
          <p:cNvPr id="12" name="Right Arrow 11"/>
          <p:cNvSpPr/>
          <p:nvPr/>
        </p:nvSpPr>
        <p:spPr>
          <a:xfrm>
            <a:off x="2338676" y="5210982"/>
            <a:ext cx="365760" cy="180253"/>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8"/>
          <a:srcRect l="8737" t="4157" r="4465" b="9180"/>
          <a:stretch/>
        </p:blipFill>
        <p:spPr>
          <a:xfrm>
            <a:off x="563679" y="210847"/>
            <a:ext cx="2545396" cy="2472793"/>
          </a:xfrm>
          <a:prstGeom prst="rect">
            <a:avLst/>
          </a:prstGeom>
        </p:spPr>
      </p:pic>
      <p:sp>
        <p:nvSpPr>
          <p:cNvPr id="3" name="Rectangle 2"/>
          <p:cNvSpPr/>
          <p:nvPr/>
        </p:nvSpPr>
        <p:spPr>
          <a:xfrm>
            <a:off x="3391458" y="1442704"/>
            <a:ext cx="1077539" cy="369332"/>
          </a:xfrm>
          <a:prstGeom prst="rect">
            <a:avLst/>
          </a:prstGeom>
        </p:spPr>
        <p:txBody>
          <a:bodyPr wrap="none">
            <a:spAutoFit/>
          </a:bodyPr>
          <a:lstStyle/>
          <a:p>
            <a:r>
              <a:rPr lang="en-US" i="1" dirty="0" smtClean="0"/>
              <a:t>Dopamine</a:t>
            </a:r>
            <a:endParaRPr lang="en-US" i="1" dirty="0"/>
          </a:p>
        </p:txBody>
      </p:sp>
    </p:spTree>
    <p:extLst>
      <p:ext uri="{BB962C8B-B14F-4D97-AF65-F5344CB8AC3E}">
        <p14:creationId xmlns:p14="http://schemas.microsoft.com/office/powerpoint/2010/main" val="144937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2000"/>
                                        <p:tgtEl>
                                          <p:spTgt spid="13"/>
                                        </p:tgtEl>
                                      </p:cBhvr>
                                    </p:animEffect>
                                    <p:anim calcmode="lin" valueType="num">
                                      <p:cBhvr>
                                        <p:cTn id="15" dur="2000" fill="hold"/>
                                        <p:tgtEl>
                                          <p:spTgt spid="13"/>
                                        </p:tgtEl>
                                        <p:attrNameLst>
                                          <p:attrName>ppt_w</p:attrName>
                                        </p:attrNameLst>
                                      </p:cBhvr>
                                      <p:tavLst>
                                        <p:tav tm="0" fmla="#ppt_w*sin(2.5*pi*$)">
                                          <p:val>
                                            <p:fltVal val="0"/>
                                          </p:val>
                                        </p:tav>
                                        <p:tav tm="100000">
                                          <p:val>
                                            <p:fltVal val="1"/>
                                          </p:val>
                                        </p:tav>
                                      </p:tavLst>
                                    </p:anim>
                                    <p:anim calcmode="lin" valueType="num">
                                      <p:cBhvr>
                                        <p:cTn id="16"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20241" y="1198880"/>
            <a:ext cx="6746240" cy="2753360"/>
            <a:chOff x="0" y="0"/>
            <a:chExt cx="6287135" cy="1693075"/>
          </a:xfrm>
        </p:grpSpPr>
        <p:grpSp>
          <p:nvGrpSpPr>
            <p:cNvPr id="5" name="Group 4"/>
            <p:cNvGrpSpPr/>
            <p:nvPr/>
          </p:nvGrpSpPr>
          <p:grpSpPr>
            <a:xfrm>
              <a:off x="0" y="0"/>
              <a:ext cx="6287135" cy="1463040"/>
              <a:chOff x="0" y="0"/>
              <a:chExt cx="6287414" cy="146304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3814" y="0"/>
                <a:ext cx="5943600" cy="1463040"/>
              </a:xfrm>
              <a:prstGeom prst="rect">
                <a:avLst/>
              </a:prstGeom>
              <a:noFill/>
              <a:ln>
                <a:noFill/>
              </a:ln>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04826"/>
                <a:ext cx="343535" cy="1002030"/>
              </a:xfrm>
              <a:prstGeom prst="rect">
                <a:avLst/>
              </a:prstGeom>
              <a:noFill/>
              <a:ln>
                <a:noFill/>
              </a:ln>
            </p:spPr>
          </p:pic>
        </p:grpSp>
        <p:sp>
          <p:nvSpPr>
            <p:cNvPr id="6" name="Text Box 5721441"/>
            <p:cNvSpPr txBox="1"/>
            <p:nvPr/>
          </p:nvSpPr>
          <p:spPr>
            <a:xfrm>
              <a:off x="3156667" y="1375575"/>
              <a:ext cx="278130" cy="3175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5721442"/>
            <p:cNvSpPr txBox="1"/>
            <p:nvPr/>
          </p:nvSpPr>
          <p:spPr>
            <a:xfrm>
              <a:off x="5764695" y="1367624"/>
              <a:ext cx="278130" cy="3175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 name="TextBox 1"/>
          <p:cNvSpPr txBox="1"/>
          <p:nvPr/>
        </p:nvSpPr>
        <p:spPr>
          <a:xfrm>
            <a:off x="1688951" y="4496696"/>
            <a:ext cx="8681421" cy="923330"/>
          </a:xfrm>
          <a:prstGeom prst="rect">
            <a:avLst/>
          </a:prstGeom>
          <a:noFill/>
        </p:spPr>
        <p:txBody>
          <a:bodyPr wrap="square" rtlCol="0">
            <a:spAutoFit/>
          </a:bodyPr>
          <a:lstStyle/>
          <a:p>
            <a:pPr>
              <a:lnSpc>
                <a:spcPct val="150000"/>
              </a:lnSpc>
            </a:pPr>
            <a:r>
              <a:rPr lang="en-US" dirty="0" smtClean="0">
                <a:solidFill>
                  <a:schemeClr val="tx2">
                    <a:lumMod val="50000"/>
                  </a:schemeClr>
                </a:solidFill>
                <a:latin typeface="Sylfaen" panose="010A0502050306030303" pitchFamily="18" charset="0"/>
              </a:rPr>
              <a:t>AO-ի </a:t>
            </a:r>
            <a:r>
              <a:rPr lang="en-US" dirty="0">
                <a:solidFill>
                  <a:schemeClr val="tx2">
                    <a:lumMod val="50000"/>
                  </a:schemeClr>
                </a:solidFill>
                <a:latin typeface="Sylfaen" panose="010A0502050306030303" pitchFamily="18" charset="0"/>
              </a:rPr>
              <a:t>(a) և EtBr-ի (b)՝ ԴՆԹ-ի </a:t>
            </a:r>
            <a:r>
              <a:rPr lang="en-US" dirty="0" err="1">
                <a:solidFill>
                  <a:schemeClr val="tx2">
                    <a:lumMod val="50000"/>
                  </a:schemeClr>
                </a:solidFill>
                <a:latin typeface="Sylfaen" panose="010A0502050306030303" pitchFamily="18" charset="0"/>
              </a:rPr>
              <a:t>հետ</a:t>
            </a:r>
            <a:r>
              <a:rPr lang="en-US" dirty="0">
                <a:solidFill>
                  <a:schemeClr val="tx2">
                    <a:lumMod val="50000"/>
                  </a:schemeClr>
                </a:solidFill>
                <a:latin typeface="Sylfaen" panose="010A0502050306030303" pitchFamily="18" charset="0"/>
              </a:rPr>
              <a:t> </a:t>
            </a:r>
            <a:r>
              <a:rPr lang="en-US" dirty="0" err="1">
                <a:solidFill>
                  <a:schemeClr val="tx2">
                    <a:lumMod val="50000"/>
                  </a:schemeClr>
                </a:solidFill>
                <a:latin typeface="Sylfaen" panose="010A0502050306030303" pitchFamily="18" charset="0"/>
              </a:rPr>
              <a:t>կապման</a:t>
            </a:r>
            <a:r>
              <a:rPr lang="en-US" dirty="0">
                <a:solidFill>
                  <a:schemeClr val="tx2">
                    <a:lumMod val="50000"/>
                  </a:schemeClr>
                </a:solidFill>
                <a:latin typeface="Sylfaen" panose="010A0502050306030303" pitchFamily="18" charset="0"/>
              </a:rPr>
              <a:t> </a:t>
            </a:r>
            <a:r>
              <a:rPr lang="en-US" dirty="0" err="1">
                <a:solidFill>
                  <a:schemeClr val="tx2">
                    <a:lumMod val="50000"/>
                  </a:schemeClr>
                </a:solidFill>
                <a:latin typeface="Sylfaen" panose="010A0502050306030303" pitchFamily="18" charset="0"/>
              </a:rPr>
              <a:t>կորերը</a:t>
            </a:r>
            <a:r>
              <a:rPr lang="en-US" dirty="0">
                <a:solidFill>
                  <a:schemeClr val="tx2">
                    <a:lumMod val="50000"/>
                  </a:schemeClr>
                </a:solidFill>
                <a:latin typeface="Sylfaen" panose="010A0502050306030303" pitchFamily="18" charset="0"/>
              </a:rPr>
              <a:t> </a:t>
            </a:r>
            <a:r>
              <a:rPr lang="en-US" dirty="0" err="1">
                <a:solidFill>
                  <a:schemeClr val="tx2">
                    <a:lumMod val="50000"/>
                  </a:schemeClr>
                </a:solidFill>
                <a:latin typeface="Sylfaen" panose="010A0502050306030303" pitchFamily="18" charset="0"/>
              </a:rPr>
              <a:t>դոֆամինի</a:t>
            </a:r>
            <a:r>
              <a:rPr lang="en-US" dirty="0">
                <a:solidFill>
                  <a:schemeClr val="tx2">
                    <a:lumMod val="50000"/>
                  </a:schemeClr>
                </a:solidFill>
                <a:latin typeface="Sylfaen" panose="010A0502050306030303" pitchFamily="18" charset="0"/>
              </a:rPr>
              <a:t> </a:t>
            </a:r>
            <a:r>
              <a:rPr lang="en-US" dirty="0" err="1">
                <a:solidFill>
                  <a:schemeClr val="tx2">
                    <a:lumMod val="50000"/>
                  </a:schemeClr>
                </a:solidFill>
                <a:latin typeface="Sylfaen" panose="010A0502050306030303" pitchFamily="18" charset="0"/>
              </a:rPr>
              <a:t>բացակայության</a:t>
            </a:r>
            <a:r>
              <a:rPr lang="en-US" dirty="0">
                <a:solidFill>
                  <a:schemeClr val="tx2">
                    <a:lumMod val="50000"/>
                  </a:schemeClr>
                </a:solidFill>
                <a:latin typeface="Sylfaen" panose="010A0502050306030303" pitchFamily="18" charset="0"/>
              </a:rPr>
              <a:t> (</a:t>
            </a:r>
            <a:r>
              <a:rPr lang="en-US" dirty="0" err="1">
                <a:solidFill>
                  <a:schemeClr val="tx2">
                    <a:lumMod val="50000"/>
                  </a:schemeClr>
                </a:solidFill>
                <a:latin typeface="Sylfaen" panose="010A0502050306030303" pitchFamily="18" charset="0"/>
              </a:rPr>
              <a:t>կոր</a:t>
            </a:r>
            <a:r>
              <a:rPr lang="en-US" dirty="0">
                <a:solidFill>
                  <a:schemeClr val="tx2">
                    <a:lumMod val="50000"/>
                  </a:schemeClr>
                </a:solidFill>
                <a:latin typeface="Sylfaen" panose="010A0502050306030303" pitchFamily="18" charset="0"/>
              </a:rPr>
              <a:t> 1) և </a:t>
            </a:r>
            <a:r>
              <a:rPr lang="en-US" dirty="0" err="1">
                <a:solidFill>
                  <a:schemeClr val="tx2">
                    <a:lumMod val="50000"/>
                  </a:schemeClr>
                </a:solidFill>
                <a:latin typeface="Sylfaen" panose="010A0502050306030303" pitchFamily="18" charset="0"/>
              </a:rPr>
              <a:t>առկայության</a:t>
            </a:r>
            <a:r>
              <a:rPr lang="en-US" dirty="0">
                <a:solidFill>
                  <a:schemeClr val="tx2">
                    <a:lumMod val="50000"/>
                  </a:schemeClr>
                </a:solidFill>
                <a:latin typeface="Sylfaen" panose="010A0502050306030303" pitchFamily="18" charset="0"/>
              </a:rPr>
              <a:t> (</a:t>
            </a:r>
            <a:r>
              <a:rPr lang="en-US" dirty="0" err="1">
                <a:solidFill>
                  <a:schemeClr val="tx2">
                    <a:lumMod val="50000"/>
                  </a:schemeClr>
                </a:solidFill>
                <a:latin typeface="Sylfaen" panose="010A0502050306030303" pitchFamily="18" charset="0"/>
              </a:rPr>
              <a:t>կոր</a:t>
            </a:r>
            <a:r>
              <a:rPr lang="en-US" dirty="0">
                <a:solidFill>
                  <a:schemeClr val="tx2">
                    <a:lumMod val="50000"/>
                  </a:schemeClr>
                </a:solidFill>
                <a:latin typeface="Sylfaen" panose="010A0502050306030303" pitchFamily="18" charset="0"/>
              </a:rPr>
              <a:t> 2) </a:t>
            </a:r>
            <a:r>
              <a:rPr lang="en-US" dirty="0" err="1">
                <a:solidFill>
                  <a:schemeClr val="tx2">
                    <a:lumMod val="50000"/>
                  </a:schemeClr>
                </a:solidFill>
                <a:latin typeface="Sylfaen" panose="010A0502050306030303" pitchFamily="18" charset="0"/>
              </a:rPr>
              <a:t>պայմաններում</a:t>
            </a:r>
            <a:r>
              <a:rPr lang="en-US" dirty="0">
                <a:solidFill>
                  <a:schemeClr val="tx2">
                    <a:lumMod val="50000"/>
                  </a:schemeClr>
                </a:solidFill>
                <a:latin typeface="Sylfaen" panose="010A0502050306030303" pitchFamily="18" charset="0"/>
              </a:rPr>
              <a:t>՝ </a:t>
            </a:r>
            <a:r>
              <a:rPr lang="en-US" dirty="0" err="1">
                <a:solidFill>
                  <a:schemeClr val="tx2">
                    <a:lumMod val="50000"/>
                  </a:schemeClr>
                </a:solidFill>
                <a:latin typeface="Sylfaen" panose="010A0502050306030303" pitchFamily="18" charset="0"/>
              </a:rPr>
              <a:t>Scatchard</a:t>
            </a:r>
            <a:r>
              <a:rPr lang="en-US" dirty="0">
                <a:solidFill>
                  <a:schemeClr val="tx2">
                    <a:lumMod val="50000"/>
                  </a:schemeClr>
                </a:solidFill>
                <a:latin typeface="Sylfaen" panose="010A0502050306030303" pitchFamily="18" charset="0"/>
              </a:rPr>
              <a:t>-ի </a:t>
            </a:r>
            <a:r>
              <a:rPr lang="en-US" dirty="0" err="1" smtClean="0">
                <a:solidFill>
                  <a:schemeClr val="tx2">
                    <a:lumMod val="50000"/>
                  </a:schemeClr>
                </a:solidFill>
                <a:latin typeface="Sylfaen" panose="010A0502050306030303" pitchFamily="18" charset="0"/>
              </a:rPr>
              <a:t>կոորդինատներ</a:t>
            </a:r>
            <a:r>
              <a:rPr lang="hy-AM" dirty="0" smtClean="0">
                <a:solidFill>
                  <a:schemeClr val="tx2">
                    <a:lumMod val="50000"/>
                  </a:schemeClr>
                </a:solidFill>
                <a:latin typeface="Sylfaen" panose="010A0502050306030303" pitchFamily="18" charset="0"/>
              </a:rPr>
              <a:t>ով</a:t>
            </a:r>
            <a:endParaRPr lang="ru-RU" dirty="0">
              <a:solidFill>
                <a:schemeClr val="tx2">
                  <a:lumMod val="50000"/>
                </a:schemeClr>
              </a:solidFill>
              <a:latin typeface="Sylfaen" panose="010A0502050306030303" pitchFamily="18" charset="0"/>
            </a:endParaRPr>
          </a:p>
        </p:txBody>
      </p:sp>
    </p:spTree>
    <p:extLst>
      <p:ext uri="{BB962C8B-B14F-4D97-AF65-F5344CB8AC3E}">
        <p14:creationId xmlns:p14="http://schemas.microsoft.com/office/powerpoint/2010/main" val="11555146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62925417"/>
              </p:ext>
            </p:extLst>
          </p:nvPr>
        </p:nvGraphicFramePr>
        <p:xfrm>
          <a:off x="1158240" y="1158241"/>
          <a:ext cx="9225280" cy="3968939"/>
        </p:xfrm>
        <a:graphic>
          <a:graphicData uri="http://schemas.openxmlformats.org/drawingml/2006/table">
            <a:tbl>
              <a:tblPr firstRow="1" firstCol="1" bandRow="1">
                <a:tableStyleId>{5C22544A-7EE6-4342-B048-85BDC9FD1C3A}</a:tableStyleId>
              </a:tblPr>
              <a:tblGrid>
                <a:gridCol w="2745034">
                  <a:extLst>
                    <a:ext uri="{9D8B030D-6E8A-4147-A177-3AD203B41FA5}">
                      <a16:colId xmlns:a16="http://schemas.microsoft.com/office/drawing/2014/main" val="51013995"/>
                    </a:ext>
                  </a:extLst>
                </a:gridCol>
                <a:gridCol w="1937309">
                  <a:extLst>
                    <a:ext uri="{9D8B030D-6E8A-4147-A177-3AD203B41FA5}">
                      <a16:colId xmlns:a16="http://schemas.microsoft.com/office/drawing/2014/main" val="3487344034"/>
                    </a:ext>
                  </a:extLst>
                </a:gridCol>
                <a:gridCol w="1775354">
                  <a:extLst>
                    <a:ext uri="{9D8B030D-6E8A-4147-A177-3AD203B41FA5}">
                      <a16:colId xmlns:a16="http://schemas.microsoft.com/office/drawing/2014/main" val="2214558063"/>
                    </a:ext>
                  </a:extLst>
                </a:gridCol>
                <a:gridCol w="1603148">
                  <a:extLst>
                    <a:ext uri="{9D8B030D-6E8A-4147-A177-3AD203B41FA5}">
                      <a16:colId xmlns:a16="http://schemas.microsoft.com/office/drawing/2014/main" val="1604387178"/>
                    </a:ext>
                  </a:extLst>
                </a:gridCol>
                <a:gridCol w="1164435">
                  <a:extLst>
                    <a:ext uri="{9D8B030D-6E8A-4147-A177-3AD203B41FA5}">
                      <a16:colId xmlns:a16="http://schemas.microsoft.com/office/drawing/2014/main" val="3618642096"/>
                    </a:ext>
                  </a:extLst>
                </a:gridCol>
              </a:tblGrid>
              <a:tr h="452323">
                <a:tc rowSpan="2">
                  <a:txBody>
                    <a:bodyPr/>
                    <a:lstStyle/>
                    <a:p>
                      <a:pPr algn="just">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p>
                  </a:txBody>
                  <a:tcPr marL="68580" marR="68580" marT="0" marB="0" anchor="ctr"/>
                </a:tc>
                <a:tc gridSpan="2">
                  <a:txBody>
                    <a:bodyPr/>
                    <a:lstStyle/>
                    <a:p>
                      <a:pPr marL="342900" algn="just">
                        <a:lnSpc>
                          <a:spcPct val="115000"/>
                        </a:lnSpc>
                        <a:spcAft>
                          <a:spcPts val="0"/>
                        </a:spcAft>
                      </a:pPr>
                      <a:r>
                        <a:rPr lang="en-US" sz="2400">
                          <a:effectLst/>
                          <a:latin typeface="Times New Roman" panose="02020603050405020304" pitchFamily="18" charset="0"/>
                          <a:cs typeface="Times New Roman" panose="02020603050405020304" pitchFamily="18" charset="0"/>
                        </a:rPr>
                        <a:t>K, M</a:t>
                      </a:r>
                      <a:r>
                        <a:rPr lang="en-US" sz="2400" baseline="30000">
                          <a:effectLst/>
                          <a:latin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361950" algn="just">
                        <a:lnSpc>
                          <a:spcPct val="115000"/>
                        </a:lnSpc>
                        <a:spcAft>
                          <a:spcPts val="0"/>
                        </a:spcAft>
                      </a:pPr>
                      <a:r>
                        <a:rPr lang="en-US" sz="2400">
                          <a:effectLst/>
                          <a:latin typeface="Times New Roman" panose="02020603050405020304" pitchFamily="18" charset="0"/>
                          <a:cs typeface="Times New Roman" panose="02020603050405020304" pitchFamily="18" charset="0"/>
                        </a:rPr>
                        <a:t>n</a:t>
                      </a:r>
                    </a:p>
                  </a:txBody>
                  <a:tcPr marL="68580" marR="68580" marT="0" marB="0" anchor="ctr"/>
                </a:tc>
                <a:tc hMerge="1">
                  <a:txBody>
                    <a:bodyPr/>
                    <a:lstStyle/>
                    <a:p>
                      <a:endParaRPr lang="en-US"/>
                    </a:p>
                  </a:txBody>
                  <a:tcPr/>
                </a:tc>
                <a:extLst>
                  <a:ext uri="{0D108BD9-81ED-4DB2-BD59-A6C34878D82A}">
                    <a16:rowId xmlns:a16="http://schemas.microsoft.com/office/drawing/2014/main" val="2128011695"/>
                  </a:ext>
                </a:extLst>
              </a:tr>
              <a:tr h="452323">
                <a:tc vMerge="1">
                  <a:txBody>
                    <a:bodyPr/>
                    <a:lstStyle/>
                    <a:p>
                      <a:endParaRPr lang="en-US"/>
                    </a:p>
                  </a:txBody>
                  <a:tcPr/>
                </a:tc>
                <a:tc>
                  <a:txBody>
                    <a:bodyPr/>
                    <a:lstStyle/>
                    <a:p>
                      <a:pPr marL="342900" algn="just">
                        <a:lnSpc>
                          <a:spcPct val="115000"/>
                        </a:lnSpc>
                        <a:spcAft>
                          <a:spcPts val="0"/>
                        </a:spcAft>
                      </a:pPr>
                      <a:r>
                        <a:rPr lang="en-US" sz="2400" dirty="0">
                          <a:effectLst/>
                          <a:latin typeface="Times New Roman" panose="02020603050405020304" pitchFamily="18" charset="0"/>
                          <a:cs typeface="Times New Roman" panose="02020603050405020304" pitchFamily="18" charset="0"/>
                        </a:rPr>
                        <a:t>K</a:t>
                      </a:r>
                      <a:r>
                        <a:rPr lang="en-US" sz="2400" baseline="-25000" dirty="0">
                          <a:effectLst/>
                          <a:latin typeface="Times New Roman" panose="02020603050405020304" pitchFamily="18" charset="0"/>
                          <a:cs typeface="Times New Roman" panose="02020603050405020304" pitchFamily="18" charset="0"/>
                        </a:rPr>
                        <a:t>1</a:t>
                      </a:r>
                      <a:r>
                        <a:rPr lang="en-US" sz="2400" dirty="0">
                          <a:effectLst/>
                          <a:latin typeface="Times New Roman" panose="02020603050405020304" pitchFamily="18" charset="0"/>
                          <a:cs typeface="Times New Roman" panose="02020603050405020304" pitchFamily="18" charset="0"/>
                        </a:rPr>
                        <a:t> </a:t>
                      </a:r>
                    </a:p>
                  </a:txBody>
                  <a:tcPr marL="68580" marR="68580" marT="0" marB="0" anchor="ctr"/>
                </a:tc>
                <a:tc>
                  <a:txBody>
                    <a:bodyPr/>
                    <a:lstStyle/>
                    <a:p>
                      <a:pPr marL="342900" algn="just">
                        <a:lnSpc>
                          <a:spcPct val="115000"/>
                        </a:lnSpc>
                        <a:spcAft>
                          <a:spcPts val="0"/>
                        </a:spcAft>
                      </a:pPr>
                      <a:r>
                        <a:rPr lang="en-US" sz="2400" dirty="0">
                          <a:effectLst/>
                          <a:latin typeface="Times New Roman" panose="02020603050405020304" pitchFamily="18" charset="0"/>
                          <a:cs typeface="Times New Roman" panose="02020603050405020304" pitchFamily="18" charset="0"/>
                        </a:rPr>
                        <a:t>K</a:t>
                      </a:r>
                      <a:r>
                        <a:rPr lang="en-US" sz="2400" baseline="-25000" dirty="0">
                          <a:effectLst/>
                          <a:latin typeface="Times New Roman" panose="02020603050405020304" pitchFamily="18" charset="0"/>
                          <a:cs typeface="Times New Roman" panose="02020603050405020304" pitchFamily="18" charset="0"/>
                        </a:rPr>
                        <a:t>2</a:t>
                      </a:r>
                      <a:endParaRPr lang="en-US" sz="240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marL="361950" algn="just">
                        <a:lnSpc>
                          <a:spcPct val="115000"/>
                        </a:lnSpc>
                        <a:spcAft>
                          <a:spcPts val="0"/>
                        </a:spcAft>
                      </a:pPr>
                      <a:r>
                        <a:rPr lang="en-US" sz="2400">
                          <a:effectLst/>
                          <a:latin typeface="Times New Roman" panose="02020603050405020304" pitchFamily="18" charset="0"/>
                          <a:cs typeface="Times New Roman" panose="02020603050405020304" pitchFamily="18" charset="0"/>
                        </a:rPr>
                        <a:t>n</a:t>
                      </a:r>
                      <a:r>
                        <a:rPr lang="en-US" sz="2400" baseline="-25000">
                          <a:effectLst/>
                          <a:latin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n</a:t>
                      </a:r>
                      <a:r>
                        <a:rPr lang="en-US" sz="2400" baseline="-25000">
                          <a:effectLst/>
                          <a:latin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31285026"/>
                  </a:ext>
                </a:extLst>
              </a:tr>
              <a:tr h="452323">
                <a:tc>
                  <a:txBody>
                    <a:bodyPr/>
                    <a:lstStyle/>
                    <a:p>
                      <a:pPr algn="just">
                        <a:lnSpc>
                          <a:spcPct val="115000"/>
                        </a:lnSpc>
                        <a:spcAft>
                          <a:spcPts val="0"/>
                        </a:spcAft>
                      </a:pPr>
                      <a:r>
                        <a:rPr lang="en-US" sz="1800" dirty="0">
                          <a:effectLst/>
                          <a:latin typeface="Times New Roman" panose="02020603050405020304" pitchFamily="18" charset="0"/>
                          <a:cs typeface="Times New Roman" panose="02020603050405020304" pitchFamily="18" charset="0"/>
                        </a:rPr>
                        <a:t>H</a:t>
                      </a:r>
                      <a:r>
                        <a:rPr lang="ru-RU" sz="1800" dirty="0">
                          <a:effectLst/>
                          <a:latin typeface="Times New Roman" panose="02020603050405020304" pitchFamily="18" charset="0"/>
                          <a:cs typeface="Times New Roman" panose="02020603050405020304" pitchFamily="18" charset="0"/>
                        </a:rPr>
                        <a:t>33258</a:t>
                      </a:r>
                      <a:r>
                        <a:rPr lang="en-US" sz="1800" dirty="0">
                          <a:effectLst/>
                          <a:latin typeface="Times New Roman" panose="02020603050405020304" pitchFamily="18" charset="0"/>
                          <a:cs typeface="Times New Roman" panose="02020603050405020304" pitchFamily="18" charset="0"/>
                        </a:rPr>
                        <a:t>-DNA</a:t>
                      </a:r>
                    </a:p>
                  </a:txBody>
                  <a:tcPr marL="68580" marR="68580" marT="0" marB="0"/>
                </a:tc>
                <a:tc>
                  <a:txBody>
                    <a:bodyPr/>
                    <a:lstStyle/>
                    <a:p>
                      <a:pPr marL="342900" algn="just">
                        <a:lnSpc>
                          <a:spcPct val="115000"/>
                        </a:lnSpc>
                        <a:spcAft>
                          <a:spcPts val="0"/>
                        </a:spcAft>
                      </a:pPr>
                      <a:r>
                        <a:rPr lang="ru-RU" sz="2400">
                          <a:effectLst/>
                          <a:latin typeface="Times New Roman" panose="02020603050405020304" pitchFamily="18" charset="0"/>
                          <a:cs typeface="Times New Roman" panose="02020603050405020304" pitchFamily="18" charset="0"/>
                        </a:rPr>
                        <a:t>41</a:t>
                      </a:r>
                      <a:r>
                        <a:rPr lang="ru-RU" sz="2400">
                          <a:effectLst/>
                          <a:latin typeface="Times New Roman" panose="02020603050405020304" pitchFamily="18" charset="0"/>
                          <a:cs typeface="Times New Roman" panose="02020603050405020304" pitchFamily="18" charset="0"/>
                          <a:sym typeface="Symbol" panose="05050102010706020507" pitchFamily="18" charset="2"/>
                        </a:rPr>
                        <a:t></a:t>
                      </a:r>
                      <a:r>
                        <a:rPr lang="ru-RU" sz="2400">
                          <a:effectLst/>
                          <a:latin typeface="Times New Roman" panose="02020603050405020304" pitchFamily="18" charset="0"/>
                          <a:cs typeface="Times New Roman" panose="02020603050405020304" pitchFamily="18" charset="0"/>
                        </a:rPr>
                        <a:t>10</a:t>
                      </a:r>
                      <a:r>
                        <a:rPr lang="ru-RU" sz="2400" baseline="30000">
                          <a:effectLst/>
                          <a:latin typeface="Times New Roman" panose="02020603050405020304" pitchFamily="18" charset="0"/>
                          <a:cs typeface="Times New Roman" panose="02020603050405020304" pitchFamily="18" charset="0"/>
                        </a:rPr>
                        <a:t>5</a:t>
                      </a:r>
                      <a:endParaRPr lang="en-US" sz="24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marL="342900" algn="just">
                        <a:lnSpc>
                          <a:spcPct val="115000"/>
                        </a:lnSpc>
                        <a:spcAft>
                          <a:spcPts val="0"/>
                        </a:spcAft>
                      </a:pPr>
                      <a:r>
                        <a:rPr lang="en-US" sz="2400" dirty="0">
                          <a:effectLst/>
                          <a:latin typeface="Times New Roman" panose="02020603050405020304" pitchFamily="18" charset="0"/>
                          <a:cs typeface="Times New Roman" panose="02020603050405020304" pitchFamily="18" charset="0"/>
                        </a:rPr>
                        <a:t>4.6</a:t>
                      </a:r>
                      <a:r>
                        <a:rPr lang="ru-RU" sz="2400" dirty="0">
                          <a:effectLst/>
                          <a:latin typeface="Times New Roman" panose="02020603050405020304" pitchFamily="18" charset="0"/>
                          <a:cs typeface="Times New Roman" panose="02020603050405020304" pitchFamily="18" charset="0"/>
                          <a:sym typeface="Symbol" panose="05050102010706020507" pitchFamily="18" charset="2"/>
                        </a:rPr>
                        <a:t></a:t>
                      </a:r>
                      <a:r>
                        <a:rPr lang="ru-RU" sz="2400" dirty="0">
                          <a:effectLst/>
                          <a:latin typeface="Times New Roman" panose="02020603050405020304" pitchFamily="18" charset="0"/>
                          <a:cs typeface="Times New Roman" panose="02020603050405020304" pitchFamily="18" charset="0"/>
                        </a:rPr>
                        <a:t>10</a:t>
                      </a:r>
                      <a:r>
                        <a:rPr lang="ru-RU" sz="2400" baseline="30000" dirty="0">
                          <a:effectLst/>
                          <a:latin typeface="Times New Roman" panose="02020603050405020304" pitchFamily="18" charset="0"/>
                          <a:cs typeface="Times New Roman" panose="02020603050405020304" pitchFamily="18" charset="0"/>
                        </a:rPr>
                        <a:t>5</a:t>
                      </a:r>
                      <a:endParaRPr lang="en-US" sz="240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marL="361950" algn="just">
                        <a:lnSpc>
                          <a:spcPct val="115000"/>
                        </a:lnSpc>
                        <a:spcAft>
                          <a:spcPts val="0"/>
                        </a:spcAft>
                      </a:pPr>
                      <a:r>
                        <a:rPr lang="en-US" sz="2400" dirty="0">
                          <a:effectLst/>
                          <a:latin typeface="Times New Roman" panose="02020603050405020304" pitchFamily="18" charset="0"/>
                          <a:cs typeface="Times New Roman" panose="02020603050405020304" pitchFamily="18" charset="0"/>
                        </a:rPr>
                        <a:t>6</a:t>
                      </a:r>
                      <a:r>
                        <a:rPr lang="ru-RU" sz="2400" dirty="0">
                          <a:effectLst/>
                          <a:latin typeface="Times New Roman" panose="02020603050405020304" pitchFamily="18" charset="0"/>
                          <a:cs typeface="Times New Roman" panose="02020603050405020304" pitchFamily="18" charset="0"/>
                        </a:rPr>
                        <a:t>,0</a:t>
                      </a:r>
                      <a:endParaRPr lang="en-US" sz="240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3</a:t>
                      </a:r>
                      <a:r>
                        <a:rPr lang="ru-RU" sz="2400">
                          <a:effectLst/>
                          <a:latin typeface="Times New Roman" panose="02020603050405020304" pitchFamily="18" charset="0"/>
                          <a:cs typeface="Times New Roman" panose="02020603050405020304" pitchFamily="18" charset="0"/>
                        </a:rPr>
                        <a:t>.0</a:t>
                      </a:r>
                      <a:endParaRPr lang="en-US" sz="2400">
                        <a:effectLst/>
                        <a:latin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34197153"/>
                  </a:ext>
                </a:extLst>
              </a:tr>
              <a:tr h="452323">
                <a:tc>
                  <a:txBody>
                    <a:bodyPr/>
                    <a:lstStyle/>
                    <a:p>
                      <a:pPr algn="just">
                        <a:lnSpc>
                          <a:spcPct val="115000"/>
                        </a:lnSpc>
                        <a:spcAft>
                          <a:spcPts val="0"/>
                        </a:spcAft>
                      </a:pPr>
                      <a:r>
                        <a:rPr lang="en-US" sz="1800" dirty="0">
                          <a:effectLst/>
                          <a:latin typeface="Times New Roman" panose="02020603050405020304" pitchFamily="18" charset="0"/>
                          <a:cs typeface="Times New Roman" panose="02020603050405020304" pitchFamily="18" charset="0"/>
                        </a:rPr>
                        <a:t>H</a:t>
                      </a:r>
                      <a:r>
                        <a:rPr lang="ru-RU" sz="1800" dirty="0">
                          <a:effectLst/>
                          <a:latin typeface="Times New Roman" panose="02020603050405020304" pitchFamily="18" charset="0"/>
                          <a:cs typeface="Times New Roman" panose="02020603050405020304" pitchFamily="18" charset="0"/>
                        </a:rPr>
                        <a:t>33258</a:t>
                      </a:r>
                      <a:r>
                        <a:rPr lang="en-US" sz="1800" dirty="0">
                          <a:effectLst/>
                          <a:latin typeface="Times New Roman" panose="02020603050405020304" pitchFamily="18" charset="0"/>
                          <a:cs typeface="Times New Roman" panose="02020603050405020304" pitchFamily="18" charset="0"/>
                        </a:rPr>
                        <a:t>-DNA-dopamine</a:t>
                      </a:r>
                    </a:p>
                  </a:txBody>
                  <a:tcPr marL="68580" marR="68580" marT="0" marB="0"/>
                </a:tc>
                <a:tc>
                  <a:txBody>
                    <a:bodyPr/>
                    <a:lstStyle/>
                    <a:p>
                      <a:pPr marL="342900" algn="just">
                        <a:lnSpc>
                          <a:spcPct val="115000"/>
                        </a:lnSpc>
                        <a:spcAft>
                          <a:spcPts val="0"/>
                        </a:spcAft>
                      </a:pPr>
                      <a:r>
                        <a:rPr lang="en-US" sz="2400">
                          <a:effectLst/>
                          <a:latin typeface="Times New Roman" panose="02020603050405020304" pitchFamily="18" charset="0"/>
                          <a:cs typeface="Times New Roman" panose="02020603050405020304" pitchFamily="18" charset="0"/>
                        </a:rPr>
                        <a:t>-</a:t>
                      </a:r>
                    </a:p>
                  </a:txBody>
                  <a:tcPr marL="68580" marR="68580" marT="0" marB="0" anchor="ctr"/>
                </a:tc>
                <a:tc>
                  <a:txBody>
                    <a:bodyPr/>
                    <a:lstStyle/>
                    <a:p>
                      <a:pPr marL="342900" algn="just">
                        <a:lnSpc>
                          <a:spcPct val="115000"/>
                        </a:lnSpc>
                        <a:spcAft>
                          <a:spcPts val="0"/>
                        </a:spcAft>
                      </a:pPr>
                      <a:r>
                        <a:rPr lang="en-US" sz="2400">
                          <a:effectLst/>
                          <a:latin typeface="Times New Roman" panose="02020603050405020304" pitchFamily="18" charset="0"/>
                          <a:cs typeface="Times New Roman" panose="02020603050405020304" pitchFamily="18" charset="0"/>
                        </a:rPr>
                        <a:t>6.8</a:t>
                      </a:r>
                      <a:r>
                        <a:rPr lang="ru-RU" sz="2400">
                          <a:effectLst/>
                          <a:latin typeface="Times New Roman" panose="02020603050405020304" pitchFamily="18" charset="0"/>
                          <a:cs typeface="Times New Roman" panose="02020603050405020304" pitchFamily="18" charset="0"/>
                          <a:sym typeface="Symbol" panose="05050102010706020507" pitchFamily="18" charset="2"/>
                        </a:rPr>
                        <a:t></a:t>
                      </a:r>
                      <a:r>
                        <a:rPr lang="ru-RU" sz="2400">
                          <a:effectLst/>
                          <a:latin typeface="Times New Roman" panose="02020603050405020304" pitchFamily="18" charset="0"/>
                          <a:cs typeface="Times New Roman" panose="02020603050405020304" pitchFamily="18" charset="0"/>
                        </a:rPr>
                        <a:t>10</a:t>
                      </a:r>
                      <a:r>
                        <a:rPr lang="ru-RU" sz="2400" baseline="30000">
                          <a:effectLst/>
                          <a:latin typeface="Times New Roman" panose="02020603050405020304" pitchFamily="18" charset="0"/>
                          <a:cs typeface="Times New Roman" panose="02020603050405020304" pitchFamily="18" charset="0"/>
                        </a:rPr>
                        <a:t>5</a:t>
                      </a:r>
                      <a:endParaRPr lang="en-US" sz="24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marL="361950" algn="just">
                        <a:lnSpc>
                          <a:spcPct val="115000"/>
                        </a:lnSpc>
                        <a:spcAft>
                          <a:spcPts val="0"/>
                        </a:spcAft>
                      </a:pPr>
                      <a:r>
                        <a:rPr lang="en-US" sz="2400" dirty="0">
                          <a:effectLst/>
                          <a:latin typeface="Times New Roman" panose="02020603050405020304" pitchFamily="18" charset="0"/>
                          <a:cs typeface="Times New Roman" panose="02020603050405020304" pitchFamily="18" charset="0"/>
                        </a:rPr>
                        <a:t>-</a:t>
                      </a:r>
                    </a:p>
                  </a:txBody>
                  <a:tcPr marL="68580" marR="68580" marT="0" marB="0" anchor="ctr"/>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1.7</a:t>
                      </a:r>
                    </a:p>
                  </a:txBody>
                  <a:tcPr marL="68580" marR="68580" marT="0" marB="0" anchor="ctr"/>
                </a:tc>
                <a:extLst>
                  <a:ext uri="{0D108BD9-81ED-4DB2-BD59-A6C34878D82A}">
                    <a16:rowId xmlns:a16="http://schemas.microsoft.com/office/drawing/2014/main" val="3988955182"/>
                  </a:ext>
                </a:extLst>
              </a:tr>
              <a:tr h="452323">
                <a:tc>
                  <a:txBody>
                    <a:bodyPr/>
                    <a:lstStyle/>
                    <a:p>
                      <a:pPr algn="just">
                        <a:lnSpc>
                          <a:spcPct val="115000"/>
                        </a:lnSpc>
                        <a:spcAft>
                          <a:spcPts val="0"/>
                        </a:spcAft>
                      </a:pPr>
                      <a:r>
                        <a:rPr lang="en-US" sz="1800" dirty="0">
                          <a:effectLst/>
                          <a:latin typeface="Times New Roman" panose="02020603050405020304" pitchFamily="18" charset="0"/>
                          <a:cs typeface="Times New Roman" panose="02020603050405020304" pitchFamily="18" charset="0"/>
                        </a:rPr>
                        <a:t>AO-DNA</a:t>
                      </a:r>
                    </a:p>
                  </a:txBody>
                  <a:tcPr marL="68580" marR="68580" marT="0" marB="0"/>
                </a:tc>
                <a:tc>
                  <a:txBody>
                    <a:bodyPr/>
                    <a:lstStyle/>
                    <a:p>
                      <a:pPr marL="342900" algn="just">
                        <a:lnSpc>
                          <a:spcPct val="115000"/>
                        </a:lnSpc>
                        <a:spcAft>
                          <a:spcPts val="0"/>
                        </a:spcAft>
                      </a:pPr>
                      <a:r>
                        <a:rPr lang="en-US" sz="2400">
                          <a:effectLst/>
                          <a:latin typeface="Times New Roman" panose="02020603050405020304" pitchFamily="18" charset="0"/>
                          <a:cs typeface="Times New Roman" panose="02020603050405020304" pitchFamily="18" charset="0"/>
                        </a:rPr>
                        <a:t>6.4 × 10</a:t>
                      </a:r>
                      <a:r>
                        <a:rPr lang="en-US" sz="2400" baseline="30000">
                          <a:effectLst/>
                          <a:latin typeface="Times New Roman" panose="02020603050405020304" pitchFamily="18" charset="0"/>
                          <a:cs typeface="Times New Roman" panose="02020603050405020304" pitchFamily="18" charset="0"/>
                        </a:rPr>
                        <a:t>5</a:t>
                      </a:r>
                      <a:r>
                        <a:rPr lang="en-US" sz="2400">
                          <a:effectLst/>
                          <a:latin typeface="Times New Roman" panose="02020603050405020304" pitchFamily="18" charset="0"/>
                          <a:cs typeface="Times New Roman" panose="02020603050405020304" pitchFamily="18" charset="0"/>
                        </a:rPr>
                        <a:t> </a:t>
                      </a:r>
                    </a:p>
                  </a:txBody>
                  <a:tcPr marL="68580" marR="68580" marT="0" marB="0" anchor="ctr"/>
                </a:tc>
                <a:tc>
                  <a:txBody>
                    <a:bodyPr/>
                    <a:lstStyle/>
                    <a:p>
                      <a:pPr marL="342900" algn="just">
                        <a:lnSpc>
                          <a:spcPct val="115000"/>
                        </a:lnSpc>
                        <a:spcAft>
                          <a:spcPts val="0"/>
                        </a:spcAft>
                      </a:pPr>
                      <a:r>
                        <a:rPr lang="en-US" sz="2400">
                          <a:effectLst/>
                          <a:latin typeface="Times New Roman" panose="02020603050405020304" pitchFamily="18" charset="0"/>
                          <a:cs typeface="Times New Roman" panose="02020603050405020304" pitchFamily="18" charset="0"/>
                        </a:rPr>
                        <a:t>- </a:t>
                      </a:r>
                    </a:p>
                  </a:txBody>
                  <a:tcPr marL="68580" marR="68580" marT="0" marB="0" anchor="ctr"/>
                </a:tc>
                <a:tc>
                  <a:txBody>
                    <a:bodyPr/>
                    <a:lstStyle/>
                    <a:p>
                      <a:pPr marL="361950" algn="just">
                        <a:lnSpc>
                          <a:spcPct val="115000"/>
                        </a:lnSpc>
                        <a:spcAft>
                          <a:spcPts val="0"/>
                        </a:spcAft>
                      </a:pPr>
                      <a:r>
                        <a:rPr lang="en-US" sz="2400" dirty="0">
                          <a:effectLst/>
                          <a:latin typeface="Times New Roman" panose="02020603050405020304" pitchFamily="18" charset="0"/>
                          <a:cs typeface="Times New Roman" panose="02020603050405020304" pitchFamily="18" charset="0"/>
                        </a:rPr>
                        <a:t>4.0</a:t>
                      </a:r>
                    </a:p>
                  </a:txBody>
                  <a:tcPr marL="68580" marR="68580" marT="0" marB="0" anchor="ctr"/>
                </a:tc>
                <a:tc>
                  <a:txBody>
                    <a:bodyPr/>
                    <a:lstStyle/>
                    <a:p>
                      <a:pPr algn="just">
                        <a:lnSpc>
                          <a:spcPct val="115000"/>
                        </a:lnSpc>
                        <a:spcAft>
                          <a:spcPts val="0"/>
                        </a:spcAft>
                      </a:pPr>
                      <a:r>
                        <a:rPr lang="en-US" sz="2400" dirty="0">
                          <a:effectLst/>
                          <a:latin typeface="Times New Roman" panose="02020603050405020304" pitchFamily="18" charset="0"/>
                          <a:cs typeface="Times New Roman" panose="02020603050405020304" pitchFamily="18" charset="0"/>
                        </a:rPr>
                        <a:t>-</a:t>
                      </a:r>
                    </a:p>
                  </a:txBody>
                  <a:tcPr marL="68580" marR="68580" marT="0" marB="0" anchor="ctr"/>
                </a:tc>
                <a:extLst>
                  <a:ext uri="{0D108BD9-81ED-4DB2-BD59-A6C34878D82A}">
                    <a16:rowId xmlns:a16="http://schemas.microsoft.com/office/drawing/2014/main" val="1803334296"/>
                  </a:ext>
                </a:extLst>
              </a:tr>
              <a:tr h="452323">
                <a:tc>
                  <a:txBody>
                    <a:bodyPr/>
                    <a:lstStyle/>
                    <a:p>
                      <a:pPr algn="just">
                        <a:lnSpc>
                          <a:spcPct val="115000"/>
                        </a:lnSpc>
                        <a:spcAft>
                          <a:spcPts val="0"/>
                        </a:spcAft>
                      </a:pPr>
                      <a:r>
                        <a:rPr lang="en-US" sz="1800" dirty="0">
                          <a:effectLst/>
                          <a:latin typeface="Times New Roman" panose="02020603050405020304" pitchFamily="18" charset="0"/>
                          <a:cs typeface="Times New Roman" panose="02020603050405020304" pitchFamily="18" charset="0"/>
                        </a:rPr>
                        <a:t>AO-DNA-dopamine</a:t>
                      </a:r>
                    </a:p>
                  </a:txBody>
                  <a:tcPr marL="68580" marR="68580" marT="0" marB="0"/>
                </a:tc>
                <a:tc>
                  <a:txBody>
                    <a:bodyPr/>
                    <a:lstStyle/>
                    <a:p>
                      <a:pPr marL="342900" algn="just">
                        <a:lnSpc>
                          <a:spcPct val="115000"/>
                        </a:lnSpc>
                        <a:spcAft>
                          <a:spcPts val="0"/>
                        </a:spcAft>
                      </a:pPr>
                      <a:r>
                        <a:rPr lang="en-US" sz="2400" dirty="0">
                          <a:effectLst/>
                          <a:latin typeface="Times New Roman" panose="02020603050405020304" pitchFamily="18" charset="0"/>
                          <a:cs typeface="Times New Roman" panose="02020603050405020304" pitchFamily="18" charset="0"/>
                        </a:rPr>
                        <a:t>5.7 × 10</a:t>
                      </a:r>
                      <a:r>
                        <a:rPr lang="en-US" sz="2400" baseline="30000" dirty="0">
                          <a:effectLst/>
                          <a:latin typeface="Times New Roman" panose="02020603050405020304" pitchFamily="18" charset="0"/>
                          <a:cs typeface="Times New Roman" panose="02020603050405020304" pitchFamily="18" charset="0"/>
                        </a:rPr>
                        <a:t>5</a:t>
                      </a:r>
                      <a:r>
                        <a:rPr lang="en-US" sz="2400" dirty="0">
                          <a:effectLst/>
                          <a:latin typeface="Times New Roman" panose="02020603050405020304" pitchFamily="18" charset="0"/>
                          <a:cs typeface="Times New Roman" panose="02020603050405020304" pitchFamily="18" charset="0"/>
                        </a:rPr>
                        <a:t> </a:t>
                      </a:r>
                    </a:p>
                  </a:txBody>
                  <a:tcPr marL="68580" marR="68580" marT="0" marB="0" anchor="ctr"/>
                </a:tc>
                <a:tc>
                  <a:txBody>
                    <a:bodyPr/>
                    <a:lstStyle/>
                    <a:p>
                      <a:pPr marL="342900" algn="just">
                        <a:lnSpc>
                          <a:spcPct val="115000"/>
                        </a:lnSpc>
                        <a:spcAft>
                          <a:spcPts val="0"/>
                        </a:spcAft>
                      </a:pPr>
                      <a:r>
                        <a:rPr lang="en-US" sz="2400">
                          <a:effectLst/>
                          <a:latin typeface="Times New Roman" panose="02020603050405020304" pitchFamily="18" charset="0"/>
                          <a:cs typeface="Times New Roman" panose="02020603050405020304" pitchFamily="18" charset="0"/>
                        </a:rPr>
                        <a:t>- </a:t>
                      </a:r>
                    </a:p>
                  </a:txBody>
                  <a:tcPr marL="68580" marR="68580" marT="0" marB="0" anchor="ctr"/>
                </a:tc>
                <a:tc>
                  <a:txBody>
                    <a:bodyPr/>
                    <a:lstStyle/>
                    <a:p>
                      <a:pPr marL="361950" algn="just">
                        <a:lnSpc>
                          <a:spcPct val="115000"/>
                        </a:lnSpc>
                        <a:spcAft>
                          <a:spcPts val="0"/>
                        </a:spcAft>
                      </a:pPr>
                      <a:r>
                        <a:rPr lang="en-US" sz="2400">
                          <a:effectLst/>
                          <a:latin typeface="Times New Roman" panose="02020603050405020304" pitchFamily="18" charset="0"/>
                          <a:cs typeface="Times New Roman" panose="02020603050405020304" pitchFamily="18" charset="0"/>
                        </a:rPr>
                        <a:t>3.0</a:t>
                      </a:r>
                    </a:p>
                  </a:txBody>
                  <a:tcPr marL="68580" marR="68580" marT="0" marB="0" anchor="ctr"/>
                </a:tc>
                <a:tc>
                  <a:txBody>
                    <a:bodyPr/>
                    <a:lstStyle/>
                    <a:p>
                      <a:pPr algn="just">
                        <a:lnSpc>
                          <a:spcPct val="115000"/>
                        </a:lnSpc>
                        <a:spcAft>
                          <a:spcPts val="0"/>
                        </a:spcAft>
                      </a:pPr>
                      <a:r>
                        <a:rPr lang="en-US" sz="2400" dirty="0">
                          <a:effectLst/>
                          <a:latin typeface="Times New Roman" panose="02020603050405020304" pitchFamily="18" charset="0"/>
                          <a:cs typeface="Times New Roman" panose="02020603050405020304" pitchFamily="18" charset="0"/>
                        </a:rPr>
                        <a:t>-</a:t>
                      </a:r>
                    </a:p>
                  </a:txBody>
                  <a:tcPr marL="68580" marR="68580" marT="0" marB="0" anchor="ctr"/>
                </a:tc>
                <a:extLst>
                  <a:ext uri="{0D108BD9-81ED-4DB2-BD59-A6C34878D82A}">
                    <a16:rowId xmlns:a16="http://schemas.microsoft.com/office/drawing/2014/main" val="4107741976"/>
                  </a:ext>
                </a:extLst>
              </a:tr>
              <a:tr h="418334">
                <a:tc>
                  <a:txBody>
                    <a:bodyPr/>
                    <a:lstStyle/>
                    <a:p>
                      <a:pPr algn="just">
                        <a:spcAft>
                          <a:spcPts val="0"/>
                        </a:spcAft>
                      </a:pPr>
                      <a:r>
                        <a:rPr lang="en-US" sz="1800" dirty="0">
                          <a:effectLst/>
                          <a:latin typeface="Times New Roman" panose="02020603050405020304" pitchFamily="18" charset="0"/>
                          <a:cs typeface="Times New Roman" panose="02020603050405020304" pitchFamily="18" charset="0"/>
                        </a:rPr>
                        <a:t>EtBr-DNA</a:t>
                      </a:r>
                    </a:p>
                  </a:txBody>
                  <a:tcPr marL="68580" marR="68580" marT="0" marB="0"/>
                </a:tc>
                <a:tc>
                  <a:txBody>
                    <a:bodyPr/>
                    <a:lstStyle/>
                    <a:p>
                      <a:pPr marL="342900" algn="just">
                        <a:spcAft>
                          <a:spcPts val="0"/>
                        </a:spcAft>
                      </a:pPr>
                      <a:r>
                        <a:rPr lang="en-US" sz="2400">
                          <a:effectLst/>
                          <a:latin typeface="Times New Roman" panose="02020603050405020304" pitchFamily="18" charset="0"/>
                          <a:cs typeface="Times New Roman" panose="02020603050405020304" pitchFamily="18" charset="0"/>
                        </a:rPr>
                        <a:t>40.0 × 10</a:t>
                      </a:r>
                      <a:r>
                        <a:rPr lang="en-US" sz="2400" baseline="30000">
                          <a:effectLst/>
                          <a:latin typeface="Times New Roman" panose="02020603050405020304" pitchFamily="18" charset="0"/>
                          <a:cs typeface="Times New Roman" panose="02020603050405020304" pitchFamily="18" charset="0"/>
                        </a:rPr>
                        <a:t>5</a:t>
                      </a:r>
                      <a:endParaRPr lang="en-US" sz="24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marL="342900" algn="just">
                        <a:spcAft>
                          <a:spcPts val="0"/>
                        </a:spcAft>
                      </a:pPr>
                      <a:r>
                        <a:rPr lang="en-US" sz="2400">
                          <a:effectLst/>
                          <a:latin typeface="Times New Roman" panose="02020603050405020304" pitchFamily="18" charset="0"/>
                          <a:cs typeface="Times New Roman" panose="02020603050405020304" pitchFamily="18" charset="0"/>
                        </a:rPr>
                        <a:t>0.9 × 10</a:t>
                      </a:r>
                      <a:r>
                        <a:rPr lang="en-US" sz="2400" baseline="30000">
                          <a:effectLst/>
                          <a:latin typeface="Times New Roman" panose="02020603050405020304" pitchFamily="18" charset="0"/>
                          <a:cs typeface="Times New Roman" panose="02020603050405020304" pitchFamily="18" charset="0"/>
                        </a:rPr>
                        <a:t>5</a:t>
                      </a:r>
                      <a:endParaRPr lang="en-US" sz="24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marL="361950" algn="just">
                        <a:spcAft>
                          <a:spcPts val="0"/>
                        </a:spcAft>
                      </a:pPr>
                      <a:r>
                        <a:rPr lang="en-US" sz="2400">
                          <a:effectLst/>
                          <a:latin typeface="Times New Roman" panose="02020603050405020304" pitchFamily="18" charset="0"/>
                          <a:cs typeface="Times New Roman" panose="02020603050405020304" pitchFamily="18" charset="0"/>
                        </a:rPr>
                        <a:t>5.0</a:t>
                      </a:r>
                    </a:p>
                  </a:txBody>
                  <a:tcPr marL="68580" marR="68580" marT="0" marB="0" anchor="ctr"/>
                </a:tc>
                <a:tc>
                  <a:txBody>
                    <a:bodyPr/>
                    <a:lstStyle/>
                    <a:p>
                      <a:pPr algn="just">
                        <a:spcAft>
                          <a:spcPts val="0"/>
                        </a:spcAft>
                      </a:pPr>
                      <a:r>
                        <a:rPr lang="en-US" sz="2400" dirty="0">
                          <a:effectLst/>
                          <a:latin typeface="Times New Roman" panose="02020603050405020304" pitchFamily="18" charset="0"/>
                          <a:cs typeface="Times New Roman" panose="02020603050405020304" pitchFamily="18" charset="0"/>
                        </a:rPr>
                        <a:t>2.0</a:t>
                      </a:r>
                    </a:p>
                  </a:txBody>
                  <a:tcPr marL="68580" marR="68580" marT="0" marB="0" anchor="ctr"/>
                </a:tc>
                <a:extLst>
                  <a:ext uri="{0D108BD9-81ED-4DB2-BD59-A6C34878D82A}">
                    <a16:rowId xmlns:a16="http://schemas.microsoft.com/office/drawing/2014/main" val="3680484990"/>
                  </a:ext>
                </a:extLst>
              </a:tr>
              <a:tr h="836667">
                <a:tc>
                  <a:txBody>
                    <a:bodyPr/>
                    <a:lstStyle/>
                    <a:p>
                      <a:pPr algn="just">
                        <a:spcAft>
                          <a:spcPts val="0"/>
                        </a:spcAft>
                      </a:pPr>
                      <a:r>
                        <a:rPr lang="en-US" sz="1800" dirty="0">
                          <a:effectLst/>
                          <a:latin typeface="Times New Roman" panose="02020603050405020304" pitchFamily="18" charset="0"/>
                          <a:cs typeface="Times New Roman" panose="02020603050405020304" pitchFamily="18" charset="0"/>
                        </a:rPr>
                        <a:t>EtBr-DNA-dopamine</a:t>
                      </a:r>
                    </a:p>
                  </a:txBody>
                  <a:tcPr marL="68580" marR="68580" marT="0" marB="0"/>
                </a:tc>
                <a:tc>
                  <a:txBody>
                    <a:bodyPr/>
                    <a:lstStyle/>
                    <a:p>
                      <a:pPr marL="342900" algn="just">
                        <a:spcAft>
                          <a:spcPts val="0"/>
                        </a:spcAft>
                      </a:pPr>
                      <a:r>
                        <a:rPr lang="en-US" sz="2400">
                          <a:effectLst/>
                          <a:latin typeface="Times New Roman" panose="02020603050405020304" pitchFamily="18" charset="0"/>
                          <a:cs typeface="Times New Roman" panose="02020603050405020304" pitchFamily="18" charset="0"/>
                        </a:rPr>
                        <a:t>22.0 × 10</a:t>
                      </a:r>
                      <a:r>
                        <a:rPr lang="en-US" sz="2400" baseline="30000">
                          <a:effectLst/>
                          <a:latin typeface="Times New Roman" panose="02020603050405020304" pitchFamily="18" charset="0"/>
                          <a:cs typeface="Times New Roman" panose="02020603050405020304" pitchFamily="18" charset="0"/>
                        </a:rPr>
                        <a:t>5</a:t>
                      </a:r>
                      <a:endParaRPr lang="en-US" sz="24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marL="342900" algn="just">
                        <a:spcAft>
                          <a:spcPts val="0"/>
                        </a:spcAft>
                      </a:pPr>
                      <a:r>
                        <a:rPr lang="en-US" sz="2400">
                          <a:effectLst/>
                          <a:latin typeface="Times New Roman" panose="02020603050405020304" pitchFamily="18" charset="0"/>
                          <a:cs typeface="Times New Roman" panose="02020603050405020304" pitchFamily="18" charset="0"/>
                        </a:rPr>
                        <a:t>0.82 × 10</a:t>
                      </a:r>
                      <a:r>
                        <a:rPr lang="en-US" sz="2400" baseline="30000">
                          <a:effectLst/>
                          <a:latin typeface="Times New Roman" panose="02020603050405020304" pitchFamily="18" charset="0"/>
                          <a:cs typeface="Times New Roman" panose="02020603050405020304" pitchFamily="18" charset="0"/>
                        </a:rPr>
                        <a:t>5</a:t>
                      </a:r>
                      <a:endParaRPr lang="en-US" sz="24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marL="361950" algn="just">
                        <a:spcAft>
                          <a:spcPts val="0"/>
                        </a:spcAft>
                      </a:pPr>
                      <a:r>
                        <a:rPr lang="en-US" sz="2400">
                          <a:effectLst/>
                          <a:latin typeface="Times New Roman" panose="02020603050405020304" pitchFamily="18" charset="0"/>
                          <a:cs typeface="Times New Roman" panose="02020603050405020304" pitchFamily="18" charset="0"/>
                        </a:rPr>
                        <a:t>5.0</a:t>
                      </a:r>
                    </a:p>
                  </a:txBody>
                  <a:tcPr marL="68580" marR="68580" marT="0" marB="0" anchor="ctr"/>
                </a:tc>
                <a:tc>
                  <a:txBody>
                    <a:bodyPr/>
                    <a:lstStyle/>
                    <a:p>
                      <a:pPr algn="just">
                        <a:spcAft>
                          <a:spcPts val="0"/>
                        </a:spcAft>
                      </a:pPr>
                      <a:r>
                        <a:rPr lang="en-US" sz="2400" dirty="0">
                          <a:effectLst/>
                          <a:latin typeface="Times New Roman" panose="02020603050405020304" pitchFamily="18" charset="0"/>
                          <a:cs typeface="Times New Roman" panose="02020603050405020304" pitchFamily="18" charset="0"/>
                        </a:rPr>
                        <a:t>4.0</a:t>
                      </a:r>
                    </a:p>
                  </a:txBody>
                  <a:tcPr marL="68580" marR="68580" marT="0" marB="0" anchor="ctr"/>
                </a:tc>
                <a:extLst>
                  <a:ext uri="{0D108BD9-81ED-4DB2-BD59-A6C34878D82A}">
                    <a16:rowId xmlns:a16="http://schemas.microsoft.com/office/drawing/2014/main" val="3216452260"/>
                  </a:ext>
                </a:extLst>
              </a:tr>
            </a:tbl>
          </a:graphicData>
        </a:graphic>
      </p:graphicFrame>
      <p:sp>
        <p:nvSpPr>
          <p:cNvPr id="4" name="TextBox 3"/>
          <p:cNvSpPr txBox="1"/>
          <p:nvPr/>
        </p:nvSpPr>
        <p:spPr>
          <a:xfrm>
            <a:off x="1158240" y="5572461"/>
            <a:ext cx="10122946" cy="646331"/>
          </a:xfrm>
          <a:prstGeom prst="rect">
            <a:avLst/>
          </a:prstGeom>
          <a:noFill/>
        </p:spPr>
        <p:txBody>
          <a:bodyPr wrap="square" rtlCol="0">
            <a:spAutoFit/>
          </a:bodyPr>
          <a:lstStyle/>
          <a:p>
            <a:r>
              <a:rPr lang="hy-AM" dirty="0" smtClean="0"/>
              <a:t>ԴՆԹ-ի լիգանդների կապման պարամետրերը դոֆամինի բացակայության և առկայության պայմաններում  </a:t>
            </a:r>
            <a:endParaRPr lang="en-US" dirty="0"/>
          </a:p>
        </p:txBody>
      </p:sp>
    </p:spTree>
    <p:extLst>
      <p:ext uri="{BB962C8B-B14F-4D97-AF65-F5344CB8AC3E}">
        <p14:creationId xmlns:p14="http://schemas.microsoft.com/office/powerpoint/2010/main" val="17606085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641600" y="426721"/>
            <a:ext cx="6202680" cy="5384800"/>
            <a:chOff x="-13648" y="68238"/>
            <a:chExt cx="5496560" cy="4900827"/>
          </a:xfrm>
        </p:grpSpPr>
        <p:grpSp>
          <p:nvGrpSpPr>
            <p:cNvPr id="3" name="Group 2"/>
            <p:cNvGrpSpPr/>
            <p:nvPr/>
          </p:nvGrpSpPr>
          <p:grpSpPr>
            <a:xfrm>
              <a:off x="0" y="68238"/>
              <a:ext cx="5104130" cy="2679796"/>
              <a:chOff x="0" y="68238"/>
              <a:chExt cx="5104130" cy="2679796"/>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52484"/>
                <a:ext cx="5104130" cy="2495550"/>
              </a:xfrm>
              <a:prstGeom prst="rect">
                <a:avLst/>
              </a:prstGeom>
              <a:noFill/>
              <a:ln>
                <a:noFill/>
              </a:ln>
            </p:spPr>
          </p:pic>
          <p:sp>
            <p:nvSpPr>
              <p:cNvPr id="8" name="Text Box 2"/>
              <p:cNvSpPr txBox="1">
                <a:spLocks noChangeArrowheads="1"/>
              </p:cNvSpPr>
              <p:nvPr/>
            </p:nvSpPr>
            <p:spPr bwMode="auto">
              <a:xfrm>
                <a:off x="2367888" y="68238"/>
                <a:ext cx="301030" cy="31889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 name="Group 3"/>
            <p:cNvGrpSpPr/>
            <p:nvPr/>
          </p:nvGrpSpPr>
          <p:grpSpPr>
            <a:xfrm>
              <a:off x="-13648" y="2797791"/>
              <a:ext cx="5496560" cy="2171274"/>
              <a:chOff x="-13648" y="-40944"/>
              <a:chExt cx="5496560" cy="2171274"/>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48" y="272955"/>
                <a:ext cx="5496560" cy="1857375"/>
              </a:xfrm>
              <a:prstGeom prst="rect">
                <a:avLst/>
              </a:prstGeom>
            </p:spPr>
          </p:pic>
          <p:sp>
            <p:nvSpPr>
              <p:cNvPr id="6" name="Text Box 2"/>
              <p:cNvSpPr txBox="1">
                <a:spLocks noChangeArrowheads="1"/>
              </p:cNvSpPr>
              <p:nvPr/>
            </p:nvSpPr>
            <p:spPr bwMode="auto">
              <a:xfrm>
                <a:off x="2408830" y="-40944"/>
                <a:ext cx="301030" cy="293427"/>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spTree>
    <p:extLst>
      <p:ext uri="{BB962C8B-B14F-4D97-AF65-F5344CB8AC3E}">
        <p14:creationId xmlns:p14="http://schemas.microsoft.com/office/powerpoint/2010/main" val="30303314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34409" y="494851"/>
            <a:ext cx="7616414" cy="369332"/>
          </a:xfrm>
          <a:prstGeom prst="rect">
            <a:avLst/>
          </a:prstGeom>
          <a:noFill/>
        </p:spPr>
        <p:txBody>
          <a:bodyPr wrap="square" rtlCol="0">
            <a:spAutoFit/>
          </a:bodyPr>
          <a:lstStyle/>
          <a:p>
            <a:r>
              <a:rPr lang="hy-AM" dirty="0" smtClean="0"/>
              <a:t>Դրամաշներհի շրջանակներում տպագրված աշխատանքներ</a:t>
            </a:r>
            <a:endParaRPr lang="en-US" dirty="0"/>
          </a:p>
        </p:txBody>
      </p:sp>
      <p:sp>
        <p:nvSpPr>
          <p:cNvPr id="3" name="Rectangle 2"/>
          <p:cNvSpPr/>
          <p:nvPr/>
        </p:nvSpPr>
        <p:spPr>
          <a:xfrm>
            <a:off x="570154" y="1344706"/>
            <a:ext cx="11252499" cy="4859279"/>
          </a:xfrm>
          <a:prstGeom prst="rect">
            <a:avLst/>
          </a:prstGeom>
        </p:spPr>
        <p:txBody>
          <a:bodyPr wrap="square">
            <a:spAutoFit/>
          </a:bodyPr>
          <a:lstStyle/>
          <a:p>
            <a:pPr marL="342900" indent="-342900" algn="just">
              <a:lnSpc>
                <a:spcPct val="150000"/>
              </a:lnSpc>
              <a:buAutoNum type="arabicPeriod"/>
            </a:pPr>
            <a:r>
              <a:rPr lang="en-US" sz="1600" dirty="0" err="1" smtClean="0">
                <a:latin typeface="Sylfaen" panose="010A0502050306030303" pitchFamily="18" charset="0"/>
                <a:ea typeface="Calibri" panose="020F0502020204030204" pitchFamily="34" charset="0"/>
                <a:cs typeface="Times New Roman" panose="02020603050405020304" pitchFamily="18" charset="0"/>
              </a:rPr>
              <a:t>Poghosyan</a:t>
            </a:r>
            <a:r>
              <a:rPr lang="en-US" sz="1600" dirty="0" smtClean="0">
                <a:latin typeface="Sylfaen" panose="010A0502050306030303" pitchFamily="18" charset="0"/>
                <a:ea typeface="Calibri" panose="020F0502020204030204" pitchFamily="34" charset="0"/>
                <a:cs typeface="Times New Roman" panose="02020603050405020304" pitchFamily="18" charset="0"/>
              </a:rPr>
              <a:t> </a:t>
            </a:r>
            <a:r>
              <a:rPr lang="en-US" sz="1600" dirty="0">
                <a:latin typeface="Sylfaen" panose="010A0502050306030303" pitchFamily="18" charset="0"/>
                <a:ea typeface="Calibri" panose="020F0502020204030204" pitchFamily="34" charset="0"/>
                <a:cs typeface="Times New Roman" panose="02020603050405020304" pitchFamily="18" charset="0"/>
              </a:rPr>
              <a:t>A.H., </a:t>
            </a:r>
            <a:r>
              <a:rPr lang="en-US" sz="1600" dirty="0" err="1">
                <a:latin typeface="Sylfaen" panose="010A0502050306030303" pitchFamily="18" charset="0"/>
                <a:ea typeface="Calibri" panose="020F0502020204030204" pitchFamily="34" charset="0"/>
                <a:cs typeface="Times New Roman" panose="02020603050405020304" pitchFamily="18" charset="0"/>
              </a:rPr>
              <a:t>Mamasakhlisov</a:t>
            </a:r>
            <a:r>
              <a:rPr lang="en-US" sz="1600" dirty="0">
                <a:latin typeface="Sylfaen" panose="010A0502050306030303" pitchFamily="18" charset="0"/>
                <a:ea typeface="Calibri" panose="020F0502020204030204" pitchFamily="34" charset="0"/>
                <a:cs typeface="Times New Roman" panose="02020603050405020304" pitchFamily="18" charset="0"/>
              </a:rPr>
              <a:t> Y.S., Parsadanyan, M.A.,  Shahinyan M.A</a:t>
            </a:r>
            <a:r>
              <a:rPr lang="en-US" sz="1600" dirty="0" smtClean="0">
                <a:latin typeface="Sylfaen" panose="010A0502050306030303" pitchFamily="18" charset="0"/>
                <a:ea typeface="Calibri" panose="020F0502020204030204" pitchFamily="34" charset="0"/>
                <a:cs typeface="Times New Roman" panose="02020603050405020304" pitchFamily="18" charset="0"/>
              </a:rPr>
              <a:t>.,</a:t>
            </a:r>
            <a:r>
              <a:rPr lang="hy-AM" sz="1600" dirty="0" smtClean="0">
                <a:latin typeface="Sylfaen" panose="010A0502050306030303" pitchFamily="18" charset="0"/>
                <a:ea typeface="Calibri" panose="020F0502020204030204" pitchFamily="34" charset="0"/>
                <a:cs typeface="Times New Roman" panose="02020603050405020304" pitchFamily="18" charset="0"/>
              </a:rPr>
              <a:t> </a:t>
            </a:r>
            <a:r>
              <a:rPr lang="en-US" sz="1600" dirty="0" err="1" smtClean="0">
                <a:latin typeface="Sylfaen" panose="010A0502050306030303" pitchFamily="18" charset="0"/>
                <a:ea typeface="Calibri" panose="020F0502020204030204" pitchFamily="34" charset="0"/>
                <a:cs typeface="Times New Roman" panose="02020603050405020304" pitchFamily="18" charset="0"/>
              </a:rPr>
              <a:t>Movsisyan</a:t>
            </a:r>
            <a:r>
              <a:rPr lang="en-US" sz="1600" dirty="0" smtClean="0">
                <a:latin typeface="Sylfaen" panose="010A0502050306030303" pitchFamily="18" charset="0"/>
                <a:ea typeface="Calibri" panose="020F0502020204030204" pitchFamily="34" charset="0"/>
                <a:cs typeface="Times New Roman" panose="02020603050405020304" pitchFamily="18" charset="0"/>
              </a:rPr>
              <a:t> </a:t>
            </a:r>
            <a:r>
              <a:rPr lang="en-US" sz="1600" dirty="0">
                <a:latin typeface="Sylfaen" panose="010A0502050306030303" pitchFamily="18" charset="0"/>
                <a:ea typeface="Calibri" panose="020F0502020204030204" pitchFamily="34" charset="0"/>
                <a:cs typeface="Times New Roman" panose="02020603050405020304" pitchFamily="18" charset="0"/>
              </a:rPr>
              <a:t>Z.H., Vardevanyan P.O. </a:t>
            </a:r>
            <a:r>
              <a:rPr lang="en-US" sz="1600" dirty="0" smtClean="0">
                <a:latin typeface="Sylfaen" panose="010A0502050306030303" pitchFamily="18" charset="0"/>
                <a:ea typeface="Calibri" panose="020F0502020204030204" pitchFamily="34" charset="0"/>
                <a:cs typeface="Times New Roman" panose="02020603050405020304" pitchFamily="18" charset="0"/>
              </a:rPr>
              <a:t>Molecular</a:t>
            </a:r>
            <a:endParaRPr lang="hy-AM" sz="1600" dirty="0" smtClean="0">
              <a:latin typeface="Sylfaen" panose="010A0502050306030303" pitchFamily="18" charset="0"/>
              <a:ea typeface="Calibri" panose="020F0502020204030204" pitchFamily="34" charset="0"/>
              <a:cs typeface="Times New Roman" panose="02020603050405020304" pitchFamily="18" charset="0"/>
            </a:endParaRPr>
          </a:p>
          <a:p>
            <a:pPr algn="just">
              <a:lnSpc>
                <a:spcPct val="150000"/>
              </a:lnSpc>
            </a:pPr>
            <a:r>
              <a:rPr lang="en-US" sz="1600" dirty="0" smtClean="0">
                <a:latin typeface="Sylfaen" panose="010A0502050306030303" pitchFamily="18" charset="0"/>
                <a:ea typeface="Calibri" panose="020F0502020204030204" pitchFamily="34" charset="0"/>
                <a:cs typeface="Times New Roman" panose="02020603050405020304" pitchFamily="18" charset="0"/>
              </a:rPr>
              <a:t>simulation </a:t>
            </a:r>
            <a:r>
              <a:rPr lang="en-US" sz="1600" dirty="0">
                <a:latin typeface="Sylfaen" panose="010A0502050306030303" pitchFamily="18" charset="0"/>
                <a:ea typeface="Calibri" panose="020F0502020204030204" pitchFamily="34" charset="0"/>
                <a:cs typeface="Times New Roman" panose="02020603050405020304" pitchFamily="18" charset="0"/>
              </a:rPr>
              <a:t>study of </a:t>
            </a:r>
            <a:r>
              <a:rPr lang="en-US" sz="1600" dirty="0" smtClean="0">
                <a:latin typeface="Sylfaen" panose="010A0502050306030303" pitchFamily="18" charset="0"/>
                <a:ea typeface="Calibri" panose="020F0502020204030204" pitchFamily="34" charset="0"/>
                <a:cs typeface="Times New Roman" panose="02020603050405020304" pitchFamily="18" charset="0"/>
              </a:rPr>
              <a:t>RNA/dopamine</a:t>
            </a:r>
            <a:r>
              <a:rPr lang="hy-AM" sz="1600" dirty="0" smtClean="0">
                <a:latin typeface="Sylfaen" panose="010A0502050306030303" pitchFamily="18" charset="0"/>
                <a:ea typeface="Calibri" panose="020F0502020204030204" pitchFamily="34" charset="0"/>
                <a:cs typeface="Times New Roman" panose="02020603050405020304" pitchFamily="18" charset="0"/>
              </a:rPr>
              <a:t> </a:t>
            </a:r>
            <a:r>
              <a:rPr lang="en-US" sz="1600" dirty="0" smtClean="0">
                <a:latin typeface="Sylfaen" panose="010A0502050306030303" pitchFamily="18" charset="0"/>
                <a:ea typeface="Calibri" panose="020F0502020204030204" pitchFamily="34" charset="0"/>
                <a:cs typeface="Times New Roman" panose="02020603050405020304" pitchFamily="18" charset="0"/>
              </a:rPr>
              <a:t>complex </a:t>
            </a:r>
            <a:r>
              <a:rPr lang="en-US" sz="1600" dirty="0">
                <a:latin typeface="Sylfaen" panose="010A0502050306030303" pitchFamily="18" charset="0"/>
                <a:ea typeface="Calibri" panose="020F0502020204030204" pitchFamily="34" charset="0"/>
                <a:cs typeface="Times New Roman" panose="02020603050405020304" pitchFamily="18" charset="0"/>
              </a:rPr>
              <a:t>dynamics at varying concentrations. Scientific Reports 15, 2025, 21379.Q1</a:t>
            </a:r>
          </a:p>
          <a:p>
            <a:pPr algn="just">
              <a:lnSpc>
                <a:spcPct val="150000"/>
              </a:lnSpc>
            </a:pPr>
            <a:r>
              <a:rPr lang="hy-AM" sz="1600" dirty="0" smtClean="0">
                <a:latin typeface="Sylfaen" panose="010A0502050306030303" pitchFamily="18" charset="0"/>
                <a:ea typeface="Calibri" panose="020F0502020204030204" pitchFamily="34" charset="0"/>
                <a:cs typeface="Times New Roman" panose="02020603050405020304" pitchFamily="18" charset="0"/>
              </a:rPr>
              <a:t>2. </a:t>
            </a:r>
            <a:r>
              <a:rPr lang="en-US" sz="1600" dirty="0" smtClean="0">
                <a:latin typeface="Sylfaen" panose="010A0502050306030303" pitchFamily="18" charset="0"/>
                <a:ea typeface="Calibri" panose="020F0502020204030204" pitchFamily="34" charset="0"/>
                <a:cs typeface="Times New Roman" panose="02020603050405020304" pitchFamily="18" charset="0"/>
              </a:rPr>
              <a:t>Parsadanyan </a:t>
            </a:r>
            <a:r>
              <a:rPr lang="en-US" sz="1600" dirty="0">
                <a:latin typeface="Sylfaen" panose="010A0502050306030303" pitchFamily="18" charset="0"/>
                <a:ea typeface="Calibri" panose="020F0502020204030204" pitchFamily="34" charset="0"/>
                <a:cs typeface="Times New Roman" panose="02020603050405020304" pitchFamily="18" charset="0"/>
              </a:rPr>
              <a:t>M.A., </a:t>
            </a:r>
            <a:r>
              <a:rPr lang="en-US" sz="1600" dirty="0" err="1">
                <a:latin typeface="Sylfaen" panose="010A0502050306030303" pitchFamily="18" charset="0"/>
                <a:ea typeface="Calibri" panose="020F0502020204030204" pitchFamily="34" charset="0"/>
                <a:cs typeface="Times New Roman" panose="02020603050405020304" pitchFamily="18" charset="0"/>
              </a:rPr>
              <a:t>Avanesyan</a:t>
            </a:r>
            <a:r>
              <a:rPr lang="en-US" sz="1600" dirty="0">
                <a:latin typeface="Sylfaen" panose="010A0502050306030303" pitchFamily="18" charset="0"/>
                <a:ea typeface="Calibri" panose="020F0502020204030204" pitchFamily="34" charset="0"/>
                <a:cs typeface="Times New Roman" panose="02020603050405020304" pitchFamily="18" charset="0"/>
              </a:rPr>
              <a:t> H.M., </a:t>
            </a:r>
            <a:r>
              <a:rPr lang="en-US" sz="1600" dirty="0" err="1">
                <a:latin typeface="Sylfaen" panose="010A0502050306030303" pitchFamily="18" charset="0"/>
                <a:ea typeface="Calibri" panose="020F0502020204030204" pitchFamily="34" charset="0"/>
                <a:cs typeface="Times New Roman" panose="02020603050405020304" pitchFamily="18" charset="0"/>
              </a:rPr>
              <a:t>Lokyan</a:t>
            </a:r>
            <a:r>
              <a:rPr lang="en-US" sz="1600" dirty="0">
                <a:latin typeface="Sylfaen" panose="010A0502050306030303" pitchFamily="18" charset="0"/>
                <a:ea typeface="Calibri" panose="020F0502020204030204" pitchFamily="34" charset="0"/>
                <a:cs typeface="Times New Roman" panose="02020603050405020304" pitchFamily="18" charset="0"/>
              </a:rPr>
              <a:t> A. B., </a:t>
            </a:r>
            <a:r>
              <a:rPr lang="en-US" sz="1600" dirty="0" err="1">
                <a:latin typeface="Sylfaen" panose="010A0502050306030303" pitchFamily="18" charset="0"/>
                <a:ea typeface="Calibri" panose="020F0502020204030204" pitchFamily="34" charset="0"/>
                <a:cs typeface="Times New Roman" panose="02020603050405020304" pitchFamily="18" charset="0"/>
              </a:rPr>
              <a:t>Hovhannisyan</a:t>
            </a:r>
            <a:r>
              <a:rPr lang="en-US" sz="1600" dirty="0">
                <a:latin typeface="Sylfaen" panose="010A0502050306030303" pitchFamily="18" charset="0"/>
                <a:ea typeface="Calibri" panose="020F0502020204030204" pitchFamily="34" charset="0"/>
                <a:cs typeface="Times New Roman" panose="02020603050405020304" pitchFamily="18" charset="0"/>
              </a:rPr>
              <a:t> S.V., </a:t>
            </a:r>
            <a:r>
              <a:rPr lang="en-US" sz="1600" dirty="0" smtClean="0">
                <a:latin typeface="Sylfaen" panose="010A0502050306030303" pitchFamily="18" charset="0"/>
                <a:ea typeface="Calibri" panose="020F0502020204030204" pitchFamily="34" charset="0"/>
                <a:cs typeface="Times New Roman" panose="02020603050405020304" pitchFamily="18" charset="0"/>
              </a:rPr>
              <a:t>Shahinyan</a:t>
            </a:r>
            <a:r>
              <a:rPr lang="hy-AM" sz="1600" dirty="0" smtClean="0">
                <a:latin typeface="Sylfaen" panose="010A0502050306030303" pitchFamily="18" charset="0"/>
                <a:ea typeface="Calibri" panose="020F0502020204030204" pitchFamily="34" charset="0"/>
                <a:cs typeface="Times New Roman" panose="02020603050405020304" pitchFamily="18" charset="0"/>
              </a:rPr>
              <a:t> </a:t>
            </a:r>
            <a:r>
              <a:rPr lang="en-US" sz="1600" dirty="0" smtClean="0">
                <a:latin typeface="Sylfaen" panose="010A0502050306030303" pitchFamily="18" charset="0"/>
                <a:ea typeface="Calibri" panose="020F0502020204030204" pitchFamily="34" charset="0"/>
                <a:cs typeface="Times New Roman" panose="02020603050405020304" pitchFamily="18" charset="0"/>
              </a:rPr>
              <a:t>M.A</a:t>
            </a:r>
            <a:r>
              <a:rPr lang="en-US" sz="1600" dirty="0">
                <a:latin typeface="Sylfaen" panose="010A0502050306030303" pitchFamily="18" charset="0"/>
                <a:ea typeface="Calibri" panose="020F0502020204030204" pitchFamily="34" charset="0"/>
                <a:cs typeface="Times New Roman" panose="02020603050405020304" pitchFamily="18" charset="0"/>
              </a:rPr>
              <a:t>., </a:t>
            </a:r>
            <a:r>
              <a:rPr lang="en-US" sz="1600" dirty="0" err="1">
                <a:latin typeface="Sylfaen" panose="010A0502050306030303" pitchFamily="18" charset="0"/>
                <a:ea typeface="Calibri" panose="020F0502020204030204" pitchFamily="34" charset="0"/>
                <a:cs typeface="Times New Roman" panose="02020603050405020304" pitchFamily="18" charset="0"/>
              </a:rPr>
              <a:t>Mikaelyan</a:t>
            </a:r>
            <a:r>
              <a:rPr lang="en-US" sz="1600" dirty="0">
                <a:latin typeface="Sylfaen" panose="010A0502050306030303" pitchFamily="18" charset="0"/>
                <a:ea typeface="Calibri" panose="020F0502020204030204" pitchFamily="34" charset="0"/>
                <a:cs typeface="Times New Roman" panose="02020603050405020304" pitchFamily="18" charset="0"/>
              </a:rPr>
              <a:t> M.S., </a:t>
            </a:r>
            <a:r>
              <a:rPr lang="en-US" sz="1600" dirty="0" err="1">
                <a:latin typeface="Sylfaen" panose="010A0502050306030303" pitchFamily="18" charset="0"/>
                <a:ea typeface="Calibri" panose="020F0502020204030204" pitchFamily="34" charset="0"/>
                <a:cs typeface="Times New Roman" panose="02020603050405020304" pitchFamily="18" charset="0"/>
              </a:rPr>
              <a:t>Kocharyan</a:t>
            </a:r>
            <a:r>
              <a:rPr lang="en-US" sz="1600" dirty="0">
                <a:latin typeface="Sylfaen" panose="010A0502050306030303" pitchFamily="18" charset="0"/>
                <a:ea typeface="Calibri" panose="020F0502020204030204" pitchFamily="34" charset="0"/>
                <a:cs typeface="Times New Roman" panose="02020603050405020304" pitchFamily="18" charset="0"/>
              </a:rPr>
              <a:t> G.H., </a:t>
            </a:r>
            <a:r>
              <a:rPr lang="en-US" sz="1600" dirty="0" err="1">
                <a:latin typeface="Sylfaen" panose="010A0502050306030303" pitchFamily="18" charset="0"/>
                <a:ea typeface="Calibri" panose="020F0502020204030204" pitchFamily="34" charset="0"/>
                <a:cs typeface="Times New Roman" panose="02020603050405020304" pitchFamily="18" charset="0"/>
              </a:rPr>
              <a:t>Antonyan</a:t>
            </a:r>
            <a:r>
              <a:rPr lang="en-US" sz="1600" dirty="0">
                <a:latin typeface="Sylfaen" panose="010A0502050306030303" pitchFamily="18" charset="0"/>
                <a:ea typeface="Calibri" panose="020F0502020204030204" pitchFamily="34" charset="0"/>
                <a:cs typeface="Times New Roman" panose="02020603050405020304" pitchFamily="18" charset="0"/>
              </a:rPr>
              <a:t> A.P., Vardevanyan P.O., </a:t>
            </a:r>
            <a:r>
              <a:rPr lang="en-US" sz="1600" dirty="0" smtClean="0">
                <a:latin typeface="Sylfaen" panose="010A0502050306030303" pitchFamily="18" charset="0"/>
                <a:ea typeface="Calibri" panose="020F0502020204030204" pitchFamily="34" charset="0"/>
                <a:cs typeface="Times New Roman" panose="02020603050405020304" pitchFamily="18" charset="0"/>
              </a:rPr>
              <a:t>Interaction</a:t>
            </a:r>
            <a:r>
              <a:rPr lang="hy-AM" sz="1600" dirty="0" smtClean="0">
                <a:latin typeface="Sylfaen" panose="010A0502050306030303" pitchFamily="18" charset="0"/>
                <a:ea typeface="Calibri" panose="020F0502020204030204" pitchFamily="34" charset="0"/>
                <a:cs typeface="Times New Roman" panose="02020603050405020304" pitchFamily="18" charset="0"/>
              </a:rPr>
              <a:t> </a:t>
            </a:r>
            <a:r>
              <a:rPr lang="en-US" sz="1600" dirty="0" smtClean="0">
                <a:latin typeface="Sylfaen" panose="010A0502050306030303" pitchFamily="18" charset="0"/>
                <a:ea typeface="Calibri" panose="020F0502020204030204" pitchFamily="34" charset="0"/>
                <a:cs typeface="Times New Roman" panose="02020603050405020304" pitchFamily="18" charset="0"/>
              </a:rPr>
              <a:t>of </a:t>
            </a:r>
            <a:r>
              <a:rPr lang="en-US" sz="1600" dirty="0">
                <a:latin typeface="Sylfaen" panose="010A0502050306030303" pitchFamily="18" charset="0"/>
                <a:ea typeface="Calibri" panose="020F0502020204030204" pitchFamily="34" charset="0"/>
                <a:cs typeface="Times New Roman" panose="02020603050405020304" pitchFamily="18" charset="0"/>
              </a:rPr>
              <a:t>dopamine with DNA, depending on the ionic strength of the solution: </a:t>
            </a:r>
            <a:r>
              <a:rPr lang="en-US" sz="1600" dirty="0" smtClean="0">
                <a:latin typeface="Sylfaen" panose="010A0502050306030303" pitchFamily="18" charset="0"/>
                <a:ea typeface="Calibri" panose="020F0502020204030204" pitchFamily="34" charset="0"/>
                <a:cs typeface="Times New Roman" panose="02020603050405020304" pitchFamily="18" charset="0"/>
              </a:rPr>
              <a:t>potential</a:t>
            </a:r>
            <a:r>
              <a:rPr lang="hy-AM" sz="1600" dirty="0" smtClean="0">
                <a:latin typeface="Sylfaen" panose="010A0502050306030303" pitchFamily="18" charset="0"/>
                <a:ea typeface="Calibri" panose="020F0502020204030204" pitchFamily="34" charset="0"/>
                <a:cs typeface="Times New Roman" panose="02020603050405020304" pitchFamily="18" charset="0"/>
              </a:rPr>
              <a:t> </a:t>
            </a:r>
            <a:r>
              <a:rPr lang="en-US" sz="1600" dirty="0" smtClean="0">
                <a:latin typeface="Sylfaen" panose="010A0502050306030303" pitchFamily="18" charset="0"/>
                <a:ea typeface="Calibri" panose="020F0502020204030204" pitchFamily="34" charset="0"/>
                <a:cs typeface="Times New Roman" panose="02020603050405020304" pitchFamily="18" charset="0"/>
              </a:rPr>
              <a:t>application </a:t>
            </a:r>
            <a:r>
              <a:rPr lang="en-US" sz="1600" dirty="0">
                <a:latin typeface="Sylfaen" panose="010A0502050306030303" pitchFamily="18" charset="0"/>
                <a:ea typeface="Calibri" panose="020F0502020204030204" pitchFamily="34" charset="0"/>
                <a:cs typeface="Times New Roman" panose="02020603050405020304" pitchFamily="18" charset="0"/>
              </a:rPr>
              <a:t>in sensor technology, Georgian medical news, 2025, No 9 (366) , p.69-75.Q3</a:t>
            </a:r>
          </a:p>
          <a:p>
            <a:pPr algn="just">
              <a:lnSpc>
                <a:spcPct val="150000"/>
              </a:lnSpc>
            </a:pPr>
            <a:r>
              <a:rPr lang="hy-AM" sz="1600" dirty="0" smtClean="0">
                <a:latin typeface="Sylfaen" panose="010A0502050306030303" pitchFamily="18" charset="0"/>
                <a:ea typeface="Calibri" panose="020F0502020204030204" pitchFamily="34" charset="0"/>
                <a:cs typeface="Times New Roman" panose="02020603050405020304" pitchFamily="18" charset="0"/>
              </a:rPr>
              <a:t>3. </a:t>
            </a:r>
            <a:r>
              <a:rPr lang="en-US" sz="1600" dirty="0" smtClean="0">
                <a:latin typeface="Sylfaen" panose="010A0502050306030303" pitchFamily="18" charset="0"/>
                <a:ea typeface="Calibri" panose="020F0502020204030204" pitchFamily="34" charset="0"/>
                <a:cs typeface="Times New Roman" panose="02020603050405020304" pitchFamily="18" charset="0"/>
              </a:rPr>
              <a:t>Vardevanyan </a:t>
            </a:r>
            <a:r>
              <a:rPr lang="en-US" sz="1600" dirty="0">
                <a:latin typeface="Sylfaen" panose="010A0502050306030303" pitchFamily="18" charset="0"/>
                <a:ea typeface="Calibri" panose="020F0502020204030204" pitchFamily="34" charset="0"/>
                <a:cs typeface="Times New Roman" panose="02020603050405020304" pitchFamily="18" charset="0"/>
              </a:rPr>
              <a:t>P.O., </a:t>
            </a:r>
            <a:r>
              <a:rPr lang="en-US" sz="1600" dirty="0" err="1">
                <a:latin typeface="Sylfaen" panose="010A0502050306030303" pitchFamily="18" charset="0"/>
                <a:ea typeface="Calibri" panose="020F0502020204030204" pitchFamily="34" charset="0"/>
                <a:cs typeface="Times New Roman" panose="02020603050405020304" pitchFamily="18" charset="0"/>
              </a:rPr>
              <a:t>Kocharyan</a:t>
            </a:r>
            <a:r>
              <a:rPr lang="en-US" sz="1600" dirty="0">
                <a:latin typeface="Sylfaen" panose="010A0502050306030303" pitchFamily="18" charset="0"/>
                <a:ea typeface="Calibri" panose="020F0502020204030204" pitchFamily="34" charset="0"/>
                <a:cs typeface="Times New Roman" panose="02020603050405020304" pitchFamily="18" charset="0"/>
              </a:rPr>
              <a:t> G.G., Parsadanyan M.A., Vardanyan A.V., Shahinyan M.A., </a:t>
            </a:r>
            <a:r>
              <a:rPr lang="en-US" sz="1600" dirty="0" err="1">
                <a:latin typeface="Sylfaen" panose="010A0502050306030303" pitchFamily="18" charset="0"/>
                <a:ea typeface="Calibri" panose="020F0502020204030204" pitchFamily="34" charset="0"/>
                <a:cs typeface="Times New Roman" panose="02020603050405020304" pitchFamily="18" charset="0"/>
              </a:rPr>
              <a:t>Antonyan</a:t>
            </a:r>
            <a:r>
              <a:rPr lang="en-US" sz="1600" dirty="0">
                <a:latin typeface="Sylfaen" panose="010A0502050306030303" pitchFamily="18" charset="0"/>
                <a:ea typeface="Calibri" panose="020F0502020204030204" pitchFamily="34" charset="0"/>
                <a:cs typeface="Times New Roman" panose="02020603050405020304" pitchFamily="18" charset="0"/>
              </a:rPr>
              <a:t> A.P. Study of neurotransmitter dopamine interaction with DNA by electrochemical and spectroscopic methods, Biophysical chemistry, 2026, 329, 107552, </a:t>
            </a:r>
            <a:r>
              <a:rPr lang="en-US" sz="1600" dirty="0" smtClean="0">
                <a:latin typeface="Sylfaen" panose="010A0502050306030303" pitchFamily="18" charset="0"/>
                <a:ea typeface="Calibri" panose="020F0502020204030204" pitchFamily="34" charset="0"/>
                <a:cs typeface="Times New Roman" panose="02020603050405020304" pitchFamily="18" charset="0"/>
              </a:rPr>
              <a:t>Q2</a:t>
            </a:r>
            <a:r>
              <a:rPr lang="en-US" sz="1600" dirty="0">
                <a:latin typeface="Sylfaen" panose="010A0502050306030303" pitchFamily="18" charset="0"/>
                <a:ea typeface="Calibri" panose="020F0502020204030204" pitchFamily="34" charset="0"/>
                <a:cs typeface="Times New Roman" panose="02020603050405020304" pitchFamily="18" charset="0"/>
              </a:rPr>
              <a:t> </a:t>
            </a:r>
          </a:p>
          <a:p>
            <a:pPr>
              <a:lnSpc>
                <a:spcPct val="150000"/>
              </a:lnSpc>
            </a:pPr>
            <a:r>
              <a:rPr lang="hy-AM" sz="1600" i="1" dirty="0">
                <a:latin typeface="Sylfaen" panose="010A0502050306030303" pitchFamily="18" charset="0"/>
                <a:ea typeface="Calibri" panose="020F0502020204030204" pitchFamily="34" charset="0"/>
                <a:cs typeface="Times New Roman" panose="02020603050405020304" pitchFamily="18" charset="0"/>
              </a:rPr>
              <a:t>Միջազգային գիտաժողովի թեզիս</a:t>
            </a:r>
            <a:endParaRPr lang="en-US" sz="1600" i="1" dirty="0">
              <a:latin typeface="Sylfaen" panose="010A0502050306030303" pitchFamily="18" charset="0"/>
              <a:ea typeface="Calibri" panose="020F0502020204030204" pitchFamily="34" charset="0"/>
              <a:cs typeface="Times New Roman" panose="02020603050405020304" pitchFamily="18" charset="0"/>
            </a:endParaRPr>
          </a:p>
          <a:p>
            <a:pPr algn="just">
              <a:lnSpc>
                <a:spcPct val="150000"/>
              </a:lnSpc>
            </a:pPr>
            <a:r>
              <a:rPr lang="en-US" sz="1600" dirty="0">
                <a:latin typeface="Sylfaen" panose="010A0502050306030303" pitchFamily="18" charset="0"/>
                <a:ea typeface="Calibri" panose="020F0502020204030204" pitchFamily="34" charset="0"/>
                <a:cs typeface="Times New Roman" panose="02020603050405020304" pitchFamily="18" charset="0"/>
              </a:rPr>
              <a:t>P.O. Vardevanyan, M. A. Parsadanyan, M.A. Shahinyan, A.P. </a:t>
            </a:r>
            <a:r>
              <a:rPr lang="en-US" sz="1600" dirty="0" err="1">
                <a:latin typeface="Sylfaen" panose="010A0502050306030303" pitchFamily="18" charset="0"/>
                <a:ea typeface="Calibri" panose="020F0502020204030204" pitchFamily="34" charset="0"/>
                <a:cs typeface="Times New Roman" panose="02020603050405020304" pitchFamily="18" charset="0"/>
              </a:rPr>
              <a:t>Antonyan</a:t>
            </a:r>
            <a:r>
              <a:rPr lang="en-US" sz="1600" dirty="0">
                <a:latin typeface="Sylfaen" panose="010A0502050306030303" pitchFamily="18" charset="0"/>
                <a:ea typeface="Calibri" panose="020F0502020204030204" pitchFamily="34" charset="0"/>
                <a:cs typeface="Times New Roman" panose="02020603050405020304" pitchFamily="18" charset="0"/>
              </a:rPr>
              <a:t>, M.S. </a:t>
            </a:r>
            <a:r>
              <a:rPr lang="en-US" sz="1600" dirty="0" err="1">
                <a:latin typeface="Sylfaen" panose="010A0502050306030303" pitchFamily="18" charset="0"/>
                <a:ea typeface="Calibri" panose="020F0502020204030204" pitchFamily="34" charset="0"/>
                <a:cs typeface="Times New Roman" panose="02020603050405020304" pitchFamily="18" charset="0"/>
              </a:rPr>
              <a:t>Mikaelyan</a:t>
            </a:r>
            <a:r>
              <a:rPr lang="en-US" sz="1600" dirty="0">
                <a:latin typeface="Sylfaen" panose="010A0502050306030303" pitchFamily="18" charset="0"/>
                <a:ea typeface="Calibri" panose="020F0502020204030204" pitchFamily="34" charset="0"/>
                <a:cs typeface="Times New Roman" panose="02020603050405020304" pitchFamily="18" charset="0"/>
              </a:rPr>
              <a:t>, A.V. Vardanyan, Experimental Search for Optimal Solutions for the Monitoring of Dopamine in Human Organism Journal of Innovative Solutions for Eco-Environmental Sustainability, International Conference on “Biological Sciences and Environmental Solutions for Achieving the Sustainable Development Goals (SDGs</a:t>
            </a:r>
            <a:r>
              <a:rPr lang="en-US" sz="1600" dirty="0" smtClean="0">
                <a:latin typeface="Sylfaen" panose="010A0502050306030303" pitchFamily="18" charset="0"/>
                <a:ea typeface="Calibri" panose="020F0502020204030204" pitchFamily="34" charset="0"/>
                <a:cs typeface="Times New Roman" panose="02020603050405020304" pitchFamily="18" charset="0"/>
              </a:rPr>
              <a:t>),</a:t>
            </a:r>
            <a:r>
              <a:rPr lang="hy-AM" sz="1600" dirty="0" smtClean="0">
                <a:latin typeface="Sylfaen" panose="010A0502050306030303" pitchFamily="18" charset="0"/>
                <a:ea typeface="Calibri" panose="020F0502020204030204" pitchFamily="34" charset="0"/>
                <a:cs typeface="Times New Roman" panose="02020603050405020304" pitchFamily="18" charset="0"/>
              </a:rPr>
              <a:t> </a:t>
            </a:r>
            <a:r>
              <a:rPr lang="en-US" sz="1600" dirty="0" smtClean="0">
                <a:latin typeface="Sylfaen" panose="010A0502050306030303" pitchFamily="18" charset="0"/>
                <a:ea typeface="Calibri" panose="020F0502020204030204" pitchFamily="34" charset="0"/>
                <a:cs typeface="Times New Roman" panose="02020603050405020304" pitchFamily="18" charset="0"/>
              </a:rPr>
              <a:t>September </a:t>
            </a:r>
            <a:r>
              <a:rPr lang="en-US" sz="1600" dirty="0">
                <a:latin typeface="Sylfaen" panose="010A0502050306030303" pitchFamily="18" charset="0"/>
                <a:ea typeface="Calibri" panose="020F0502020204030204" pitchFamily="34" charset="0"/>
                <a:cs typeface="Times New Roman" panose="02020603050405020304" pitchFamily="18" charset="0"/>
              </a:rPr>
              <a:t>24–26, 2025, Yerevan State University, Armenia, p.92</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27632" y="1170432"/>
            <a:ext cx="9454895" cy="646331"/>
          </a:xfrm>
          <a:prstGeom prst="rect">
            <a:avLst/>
          </a:prstGeom>
        </p:spPr>
        <p:txBody>
          <a:bodyPr wrap="square">
            <a:spAutoFit/>
          </a:bodyPr>
          <a:lstStyle/>
          <a:p>
            <a:pPr algn="ctr"/>
            <a:r>
              <a:rPr lang="en-US" sz="3600" i="1" dirty="0" err="1">
                <a:solidFill>
                  <a:srgbClr val="FF0000"/>
                </a:solidFill>
                <a:latin typeface="Times New Roman" pitchFamily="18" charset="0"/>
                <a:cs typeface="Times New Roman" pitchFamily="18" charset="0"/>
              </a:rPr>
              <a:t>Շնորհակալություն</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ուշադրության</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համար</a:t>
            </a:r>
            <a:endParaRPr lang="ru-RU" sz="3600" i="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923988" y="3059074"/>
            <a:ext cx="4225810" cy="2771473"/>
          </a:xfrm>
          <a:prstGeom prst="rect">
            <a:avLst/>
          </a:prstGeom>
        </p:spPr>
      </p:pic>
      <p:pic>
        <p:nvPicPr>
          <p:cNvPr id="5" name="Picture 4"/>
          <p:cNvPicPr>
            <a:picLocks noChangeAspect="1"/>
          </p:cNvPicPr>
          <p:nvPr/>
        </p:nvPicPr>
        <p:blipFill>
          <a:blip r:embed="rId4"/>
          <a:stretch>
            <a:fillRect/>
          </a:stretch>
        </p:blipFill>
        <p:spPr>
          <a:xfrm>
            <a:off x="1143831" y="798022"/>
            <a:ext cx="2484000" cy="3836674"/>
          </a:xfrm>
          <a:prstGeom prst="rect">
            <a:avLst/>
          </a:prstGeom>
        </p:spPr>
      </p:pic>
      <p:pic>
        <p:nvPicPr>
          <p:cNvPr id="6" name="Picture 5"/>
          <p:cNvPicPr>
            <a:picLocks noChangeAspect="1"/>
          </p:cNvPicPr>
          <p:nvPr/>
        </p:nvPicPr>
        <p:blipFill>
          <a:blip r:embed="rId5"/>
          <a:stretch>
            <a:fillRect/>
          </a:stretch>
        </p:blipFill>
        <p:spPr>
          <a:xfrm>
            <a:off x="7829084" y="744954"/>
            <a:ext cx="3551040" cy="2671577"/>
          </a:xfrm>
          <a:prstGeom prst="rect">
            <a:avLst/>
          </a:prstGeom>
        </p:spPr>
      </p:pic>
    </p:spTree>
    <p:extLst>
      <p:ext uri="{BB962C8B-B14F-4D97-AF65-F5344CB8AC3E}">
        <p14:creationId xmlns:p14="http://schemas.microsoft.com/office/powerpoint/2010/main" val="292270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5"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stretch>
            <a:fillRect/>
          </a:stretch>
        </p:blipFill>
        <p:spPr>
          <a:xfrm>
            <a:off x="5758150" y="1187305"/>
            <a:ext cx="4314825" cy="2562225"/>
          </a:xfrm>
          <a:prstGeom prst="rect">
            <a:avLst/>
          </a:prstGeom>
        </p:spPr>
      </p:pic>
      <p:pic>
        <p:nvPicPr>
          <p:cNvPr id="4" name="Picture 3"/>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9347" t="19256" r="10050" b="10757"/>
          <a:stretch/>
        </p:blipFill>
        <p:spPr>
          <a:xfrm>
            <a:off x="1341014" y="2876665"/>
            <a:ext cx="3266902" cy="2460567"/>
          </a:xfrm>
          <a:prstGeom prst="rect">
            <a:avLst/>
          </a:prstGeom>
        </p:spPr>
      </p:pic>
    </p:spTree>
    <p:extLst>
      <p:ext uri="{BB962C8B-B14F-4D97-AF65-F5344CB8AC3E}">
        <p14:creationId xmlns:p14="http://schemas.microsoft.com/office/powerpoint/2010/main" val="197940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969188" y="2489099"/>
            <a:ext cx="3362325" cy="2095500"/>
          </a:xfrm>
          <a:prstGeom prst="rect">
            <a:avLst/>
          </a:prstGeom>
        </p:spPr>
      </p:pic>
      <p:sp>
        <p:nvSpPr>
          <p:cNvPr id="6" name="Right Arrow 5"/>
          <p:cNvSpPr/>
          <p:nvPr/>
        </p:nvSpPr>
        <p:spPr>
          <a:xfrm>
            <a:off x="4580313" y="3536849"/>
            <a:ext cx="1421476" cy="3036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stretch>
            <a:fillRect/>
          </a:stretch>
        </p:blipFill>
        <p:spPr>
          <a:xfrm>
            <a:off x="4802010" y="3149218"/>
            <a:ext cx="371475" cy="419100"/>
          </a:xfrm>
          <a:prstGeom prst="rect">
            <a:avLst/>
          </a:prstGeom>
        </p:spPr>
      </p:pic>
      <p:pic>
        <p:nvPicPr>
          <p:cNvPr id="2" name="Picture 1"/>
          <p:cNvPicPr>
            <a:picLocks noChangeAspect="1"/>
          </p:cNvPicPr>
          <p:nvPr/>
        </p:nvPicPr>
        <p:blipFill>
          <a:blip r:embed="rId5"/>
          <a:stretch>
            <a:fillRect/>
          </a:stretch>
        </p:blipFill>
        <p:spPr>
          <a:xfrm>
            <a:off x="6561542" y="1040650"/>
            <a:ext cx="3362325" cy="3829050"/>
          </a:xfrm>
          <a:prstGeom prst="rect">
            <a:avLst/>
          </a:prstGeom>
        </p:spPr>
      </p:pic>
      <p:pic>
        <p:nvPicPr>
          <p:cNvPr id="8" name="Picture 7"/>
          <p:cNvPicPr>
            <a:picLocks noChangeAspect="1"/>
          </p:cNvPicPr>
          <p:nvPr/>
        </p:nvPicPr>
        <p:blipFill>
          <a:blip r:embed="rId4"/>
          <a:stretch>
            <a:fillRect/>
          </a:stretch>
        </p:blipFill>
        <p:spPr>
          <a:xfrm>
            <a:off x="5385484" y="2883607"/>
            <a:ext cx="371475" cy="419100"/>
          </a:xfrm>
          <a:prstGeom prst="rect">
            <a:avLst/>
          </a:prstGeom>
        </p:spPr>
      </p:pic>
      <p:pic>
        <p:nvPicPr>
          <p:cNvPr id="9" name="Picture 8"/>
          <p:cNvPicPr>
            <a:picLocks noChangeAspect="1"/>
          </p:cNvPicPr>
          <p:nvPr/>
        </p:nvPicPr>
        <p:blipFill>
          <a:blip r:embed="rId4"/>
          <a:stretch>
            <a:fillRect/>
          </a:stretch>
        </p:blipFill>
        <p:spPr>
          <a:xfrm>
            <a:off x="4823782" y="2857481"/>
            <a:ext cx="371475" cy="419100"/>
          </a:xfrm>
          <a:prstGeom prst="rect">
            <a:avLst/>
          </a:prstGeom>
        </p:spPr>
      </p:pic>
      <p:pic>
        <p:nvPicPr>
          <p:cNvPr id="10" name="Picture 9"/>
          <p:cNvPicPr>
            <a:picLocks noChangeAspect="1"/>
          </p:cNvPicPr>
          <p:nvPr/>
        </p:nvPicPr>
        <p:blipFill>
          <a:blip r:embed="rId4"/>
          <a:stretch>
            <a:fillRect/>
          </a:stretch>
        </p:blipFill>
        <p:spPr>
          <a:xfrm>
            <a:off x="5267919" y="3197115"/>
            <a:ext cx="371475" cy="419100"/>
          </a:xfrm>
          <a:prstGeom prst="rect">
            <a:avLst/>
          </a:prstGeom>
        </p:spPr>
      </p:pic>
      <p:pic>
        <p:nvPicPr>
          <p:cNvPr id="11" name="Picture 10"/>
          <p:cNvPicPr>
            <a:picLocks noChangeAspect="1"/>
          </p:cNvPicPr>
          <p:nvPr/>
        </p:nvPicPr>
        <p:blipFill>
          <a:blip r:embed="rId4"/>
          <a:stretch>
            <a:fillRect/>
          </a:stretch>
        </p:blipFill>
        <p:spPr>
          <a:xfrm>
            <a:off x="5150353" y="2635413"/>
            <a:ext cx="371475" cy="419100"/>
          </a:xfrm>
          <a:prstGeom prst="rect">
            <a:avLst/>
          </a:prstGeom>
        </p:spPr>
      </p:pic>
      <p:sp>
        <p:nvSpPr>
          <p:cNvPr id="3" name="TextBox 2"/>
          <p:cNvSpPr txBox="1"/>
          <p:nvPr/>
        </p:nvSpPr>
        <p:spPr>
          <a:xfrm>
            <a:off x="1796527" y="5421854"/>
            <a:ext cx="9316122" cy="369332"/>
          </a:xfrm>
          <a:prstGeom prst="rect">
            <a:avLst/>
          </a:prstGeom>
          <a:noFill/>
        </p:spPr>
        <p:txBody>
          <a:bodyPr wrap="square" rtlCol="0">
            <a:spAutoFit/>
          </a:bodyPr>
          <a:lstStyle/>
          <a:p>
            <a:pPr algn="ctr"/>
            <a:r>
              <a:rPr lang="hy-AM" dirty="0" smtClean="0">
                <a:latin typeface="Sylfaen" panose="010A0502050306030303" pitchFamily="18" charset="0"/>
              </a:rPr>
              <a:t>Կենսասենսորի սխեմատիկ պատկեր</a:t>
            </a:r>
            <a:endParaRPr lang="en-US" dirty="0">
              <a:latin typeface="Sylfaen" panose="010A0502050306030303" pitchFamily="18" charset="0"/>
            </a:endParaRPr>
          </a:p>
        </p:txBody>
      </p:sp>
    </p:spTree>
    <p:extLst>
      <p:ext uri="{BB962C8B-B14F-4D97-AF65-F5344CB8AC3E}">
        <p14:creationId xmlns:p14="http://schemas.microsoft.com/office/powerpoint/2010/main" val="1386032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1023938" y="549275"/>
            <a:ext cx="10142826" cy="5759450"/>
          </a:xfrm>
        </p:spPr>
        <p:txBody>
          <a:bodyPr>
            <a:normAutofit/>
          </a:bodyPr>
          <a:lstStyle/>
          <a:p>
            <a:pPr algn="ctr"/>
            <a:r>
              <a:rPr lang="hy-AM" altLang="en-US" sz="2800" b="1" dirty="0">
                <a:solidFill>
                  <a:srgbClr val="C00000"/>
                </a:solidFill>
                <a:latin typeface="Times New Roman" panose="02020603050405020304" pitchFamily="18" charset="0"/>
                <a:cs typeface="Times New Roman" panose="02020603050405020304" pitchFamily="18" charset="0"/>
              </a:rPr>
              <a:t>ՀԵՏԱԶՈՏԱԿԱՆ ՄԵԹՈԴՆԵՐ</a:t>
            </a:r>
            <a:endParaRPr lang="en-US" altLang="en-US" sz="2800" b="1" dirty="0">
              <a:solidFill>
                <a:srgbClr val="C00000"/>
              </a:solidFill>
              <a:latin typeface="Times New Roman" panose="02020603050405020304" pitchFamily="18" charset="0"/>
              <a:cs typeface="Times New Roman" panose="02020603050405020304" pitchFamily="18" charset="0"/>
            </a:endParaRPr>
          </a:p>
          <a:p>
            <a:endParaRPr lang="en-US" altLang="en-US" sz="2800" b="1" dirty="0">
              <a:solidFill>
                <a:srgbClr val="C00000"/>
              </a:solidFill>
              <a:latin typeface="Times New Roman" panose="02020603050405020304" pitchFamily="18" charset="0"/>
              <a:cs typeface="Times New Roman" panose="02020603050405020304" pitchFamily="18" charset="0"/>
            </a:endParaRPr>
          </a:p>
          <a:p>
            <a:pPr marL="342900" indent="-342900" algn="just">
              <a:lnSpc>
                <a:spcPct val="150000"/>
              </a:lnSpc>
              <a:buFont typeface="Arial" panose="020B0604020202020204" pitchFamily="34" charset="0"/>
              <a:buChar char="•"/>
            </a:pPr>
            <a:r>
              <a:rPr lang="hy-AM" altLang="en-US" sz="2800" dirty="0">
                <a:solidFill>
                  <a:srgbClr val="0E06A8"/>
                </a:solidFill>
                <a:latin typeface="Times New Roman" pitchFamily="18" charset="0"/>
                <a:cs typeface="Times New Roman" pitchFamily="18" charset="0"/>
              </a:rPr>
              <a:t>ԿԼԱՆՄԱՆ </a:t>
            </a:r>
            <a:r>
              <a:rPr lang="hy-AM" altLang="en-US" sz="2800" dirty="0" smtClean="0">
                <a:solidFill>
                  <a:srgbClr val="0E06A8"/>
                </a:solidFill>
                <a:latin typeface="Times New Roman" pitchFamily="18" charset="0"/>
                <a:cs typeface="Times New Roman" pitchFamily="18" charset="0"/>
              </a:rPr>
              <a:t>ՍՊԵԿՏՐԱՍԿՈՊԻԱ</a:t>
            </a:r>
            <a:endParaRPr lang="en-US" altLang="en-US" sz="2800" dirty="0">
              <a:solidFill>
                <a:srgbClr val="0E06A8"/>
              </a:solidFill>
              <a:latin typeface="Times New Roman" pitchFamily="18" charset="0"/>
              <a:cs typeface="Times New Roman" pitchFamily="18" charset="0"/>
            </a:endParaRPr>
          </a:p>
          <a:p>
            <a:pPr marL="342900" indent="-342900">
              <a:lnSpc>
                <a:spcPct val="150000"/>
              </a:lnSpc>
              <a:buFont typeface="Arial" panose="020B0604020202020204" pitchFamily="34" charset="0"/>
              <a:buChar char="•"/>
            </a:pPr>
            <a:r>
              <a:rPr lang="hy-AM" altLang="en-US" sz="2800" dirty="0">
                <a:solidFill>
                  <a:srgbClr val="0E06A8"/>
                </a:solidFill>
                <a:latin typeface="Times New Roman" pitchFamily="18" charset="0"/>
                <a:cs typeface="Times New Roman" pitchFamily="18" charset="0"/>
              </a:rPr>
              <a:t>ՖԼՈՒՈՐԵՍՑԵՆՏԱՅԻՆ </a:t>
            </a:r>
            <a:r>
              <a:rPr lang="hy-AM" altLang="en-US" sz="2800" dirty="0" smtClean="0">
                <a:solidFill>
                  <a:srgbClr val="0E06A8"/>
                </a:solidFill>
                <a:latin typeface="Times New Roman" pitchFamily="18" charset="0"/>
                <a:cs typeface="Times New Roman" pitchFamily="18" charset="0"/>
              </a:rPr>
              <a:t>ՍՊԵԿՏՐԱՍԿՈՊԻԱ</a:t>
            </a:r>
          </a:p>
          <a:p>
            <a:pPr marL="342900" indent="-342900">
              <a:lnSpc>
                <a:spcPct val="150000"/>
              </a:lnSpc>
              <a:buFont typeface="Arial" panose="020B0604020202020204" pitchFamily="34" charset="0"/>
              <a:buChar char="•"/>
            </a:pPr>
            <a:r>
              <a:rPr lang="hy-AM" altLang="en-US" sz="2800" dirty="0" smtClean="0">
                <a:solidFill>
                  <a:srgbClr val="0E06A8"/>
                </a:solidFill>
                <a:latin typeface="Times New Roman" pitchFamily="18" charset="0"/>
                <a:cs typeface="Times New Roman" pitchFamily="18" charset="0"/>
              </a:rPr>
              <a:t>ՔԱՌԱԿՈՒՍԱՅԻՆ ԱԼԻՔԱՅԻՆ ՎՈԼՏԱՄՊԵՐՈՄԵՏՐԻԱ</a:t>
            </a:r>
            <a:endParaRPr lang="en-US" altLang="en-US" sz="2800" dirty="0">
              <a:solidFill>
                <a:srgbClr val="0E06A8"/>
              </a:solidFill>
              <a:latin typeface="Times New Roman" pitchFamily="18" charset="0"/>
              <a:cs typeface="Times New Roman" pitchFamily="18" charset="0"/>
            </a:endParaRPr>
          </a:p>
          <a:p>
            <a:pPr marL="342900" indent="-342900">
              <a:lnSpc>
                <a:spcPct val="150000"/>
              </a:lnSpc>
              <a:buFont typeface="Arial" panose="020B0604020202020204" pitchFamily="34" charset="0"/>
              <a:buChar char="•"/>
            </a:pPr>
            <a:r>
              <a:rPr lang="hy-AM" altLang="en-US" sz="2800" dirty="0">
                <a:solidFill>
                  <a:srgbClr val="0E06A8"/>
                </a:solidFill>
                <a:latin typeface="Times New Roman" pitchFamily="18" charset="0"/>
                <a:cs typeface="Times New Roman" pitchFamily="18" charset="0"/>
              </a:rPr>
              <a:t>ՍԿԵՏՉԱՐԴԻ </a:t>
            </a:r>
            <a:r>
              <a:rPr lang="hy-AM" altLang="en-US" sz="2800" dirty="0" smtClean="0">
                <a:solidFill>
                  <a:srgbClr val="0E06A8"/>
                </a:solidFill>
                <a:latin typeface="Times New Roman" pitchFamily="18" charset="0"/>
                <a:cs typeface="Times New Roman" pitchFamily="18" charset="0"/>
              </a:rPr>
              <a:t>ՎԵՐԼՈՒԾՈՒԹՅՈՒՆ</a:t>
            </a:r>
            <a:endParaRPr lang="en-US" altLang="en-US" sz="2800" dirty="0" smtClean="0">
              <a:solidFill>
                <a:srgbClr val="0E06A8"/>
              </a:solidFill>
              <a:latin typeface="Times New Roman" pitchFamily="18" charset="0"/>
              <a:cs typeface="Times New Roman" pitchFamily="18" charset="0"/>
            </a:endParaRPr>
          </a:p>
          <a:p>
            <a:pPr marL="342900" indent="-342900">
              <a:lnSpc>
                <a:spcPct val="150000"/>
              </a:lnSpc>
              <a:buFont typeface="Arial" panose="020B0604020202020204" pitchFamily="34" charset="0"/>
              <a:buChar char="•"/>
            </a:pPr>
            <a:r>
              <a:rPr lang="hy-AM" altLang="en-US" sz="2800" dirty="0" smtClean="0">
                <a:solidFill>
                  <a:srgbClr val="0E06A8"/>
                </a:solidFill>
                <a:latin typeface="Times New Roman" pitchFamily="18" charset="0"/>
                <a:cs typeface="Times New Roman" pitchFamily="18" charset="0"/>
              </a:rPr>
              <a:t>ՄՈԼԵԿՈՒԼԱՅԻՆ ԴԻՆԱՄԻԿԱ</a:t>
            </a:r>
            <a:endParaRPr lang="en-US" altLang="en-US" sz="2800" dirty="0">
              <a:solidFill>
                <a:srgbClr val="0E06A8"/>
              </a:solidFill>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2"/>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2414016" y="0"/>
            <a:ext cx="5248656" cy="4498848"/>
          </a:xfrm>
          <a:prstGeom prst="rect">
            <a:avLst/>
          </a:prstGeom>
        </p:spPr>
      </p:pic>
      <p:sp>
        <p:nvSpPr>
          <p:cNvPr id="7" name="TextBox 6"/>
          <p:cNvSpPr txBox="1"/>
          <p:nvPr/>
        </p:nvSpPr>
        <p:spPr>
          <a:xfrm>
            <a:off x="2029968" y="5248656"/>
            <a:ext cx="9144000" cy="523220"/>
          </a:xfrm>
          <a:prstGeom prst="rect">
            <a:avLst/>
          </a:prstGeom>
          <a:noFill/>
        </p:spPr>
        <p:txBody>
          <a:bodyPr wrap="square" rtlCol="0">
            <a:spAutoFit/>
          </a:bodyPr>
          <a:lstStyle/>
          <a:p>
            <a:r>
              <a:rPr lang="en-US" sz="2800" dirty="0"/>
              <a:t>    </a:t>
            </a:r>
            <a:r>
              <a:rPr lang="en-US" sz="2800" dirty="0" err="1"/>
              <a:t>ss</a:t>
            </a:r>
            <a:r>
              <a:rPr lang="en-US" sz="2800" dirty="0"/>
              <a:t>-poly(</a:t>
            </a:r>
            <a:r>
              <a:rPr lang="en-US" sz="2800" dirty="0" err="1"/>
              <a:t>rU</a:t>
            </a:r>
            <a:r>
              <a:rPr lang="en-US" sz="2800" dirty="0"/>
              <a:t>) 					</a:t>
            </a:r>
            <a:r>
              <a:rPr lang="en-US" sz="2800" dirty="0" err="1"/>
              <a:t>ss</a:t>
            </a:r>
            <a:r>
              <a:rPr lang="en-US" sz="2800" dirty="0"/>
              <a:t>-poly(</a:t>
            </a:r>
            <a:r>
              <a:rPr lang="en-US" sz="2800" dirty="0" err="1"/>
              <a:t>rA</a:t>
            </a:r>
            <a:r>
              <a:rPr lang="en-US" sz="2800" dirty="0"/>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04626" y="1271286"/>
            <a:ext cx="6782747" cy="4315427"/>
          </a:xfrm>
          <a:prstGeom prst="rect">
            <a:avLst/>
          </a:prstGeom>
        </p:spPr>
      </p:pic>
    </p:spTree>
    <p:extLst>
      <p:ext uri="{BB962C8B-B14F-4D97-AF65-F5344CB8AC3E}">
        <p14:creationId xmlns:p14="http://schemas.microsoft.com/office/powerpoint/2010/main" val="34083066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4F44C90D-2A62-4985-9618-3460247437B1}">
  <ds:schemaRefs>
    <ds:schemaRef ds:uri="http://schemas.microsoft.com/sharepoint/v3/contenttype/forms"/>
  </ds:schemaRefs>
</ds:datastoreItem>
</file>

<file path=customXml/itemProps2.xml><?xml version="1.0" encoding="utf-8"?>
<ds:datastoreItem xmlns:ds="http://schemas.openxmlformats.org/officeDocument/2006/customXml" ds:itemID="{B61EAB5F-88FC-4FAE-AE3C-037A3C365E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88A2F88-55C5-4ED1-9541-807C65424763}">
  <ds:schemaRefs>
    <ds:schemaRef ds:uri="http://schemas.openxmlformats.org/package/2006/metadata/core-properties"/>
    <ds:schemaRef ds:uri="71af3243-3dd4-4a8d-8c0d-dd76da1f02a5"/>
    <ds:schemaRef ds:uri="16c05727-aa75-4e4a-9b5f-8a80a1165891"/>
    <ds:schemaRef ds:uri="http://schemas.microsoft.com/office/2006/documentManagement/types"/>
    <ds:schemaRef ds:uri="http://purl.org/dc/elements/1.1/"/>
    <ds:schemaRef ds:uri="http://schemas.microsoft.com/office/2006/metadata/properties"/>
    <ds:schemaRef ds:uri="http://purl.org/dc/dcmitype/"/>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Integral design</Template>
  <TotalTime>2435</TotalTime>
  <Words>1732</Words>
  <Application>Microsoft Office PowerPoint</Application>
  <PresentationFormat>Widescreen</PresentationFormat>
  <Paragraphs>249</Paragraphs>
  <Slides>34</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Sylfaen</vt:lpstr>
      <vt:lpstr>Symbol</vt:lpstr>
      <vt:lpstr>Times</vt:lpstr>
      <vt:lpstr>Times New Roman</vt:lpstr>
      <vt:lpstr>Tw Cen MT</vt:lpstr>
      <vt:lpstr>Tw Cen MT Condensed</vt:lpstr>
      <vt:lpstr>Wingdings 3</vt:lpstr>
      <vt:lpstr>Integral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User</cp:lastModifiedBy>
  <cp:revision>91</cp:revision>
  <dcterms:created xsi:type="dcterms:W3CDTF">2025-03-12T05:15:04Z</dcterms:created>
  <dcterms:modified xsi:type="dcterms:W3CDTF">2026-05-12T10:14:36Z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